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76" r:id="rId4"/>
    <p:sldId id="258" r:id="rId5"/>
    <p:sldId id="270" r:id="rId6"/>
    <p:sldId id="271" r:id="rId7"/>
    <p:sldId id="269" r:id="rId8"/>
    <p:sldId id="275" r:id="rId9"/>
    <p:sldId id="278" r:id="rId10"/>
    <p:sldId id="280" r:id="rId11"/>
    <p:sldId id="293" r:id="rId12"/>
    <p:sldId id="265" r:id="rId13"/>
    <p:sldId id="267" r:id="rId14"/>
    <p:sldId id="281" r:id="rId15"/>
    <p:sldId id="282" r:id="rId16"/>
    <p:sldId id="262" r:id="rId17"/>
    <p:sldId id="284" r:id="rId18"/>
    <p:sldId id="285" r:id="rId19"/>
    <p:sldId id="286" r:id="rId20"/>
    <p:sldId id="287" r:id="rId21"/>
    <p:sldId id="288" r:id="rId22"/>
    <p:sldId id="289" r:id="rId23"/>
    <p:sldId id="291" r:id="rId24"/>
    <p:sldId id="294" r:id="rId25"/>
    <p:sldId id="274" r:id="rId26"/>
  </p:sldIdLst>
  <p:sldSz cx="9144000" cy="6858000" type="screen4x3"/>
  <p:notesSz cx="7099300" cy="10234613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2" autoAdjust="0"/>
    <p:restoredTop sz="94625" autoAdjust="0"/>
  </p:normalViewPr>
  <p:slideViewPr>
    <p:cSldViewPr>
      <p:cViewPr>
        <p:scale>
          <a:sx n="60" d="100"/>
          <a:sy n="60" d="100"/>
        </p:scale>
        <p:origin x="-3084" y="-11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B4BC7486-7746-4ADA-90CE-A29E0B65953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C3C27E-6DBA-4473-8499-6AEC4171407E}" type="slidenum">
              <a:rPr lang="es-ES" smtClean="0"/>
              <a:pPr/>
              <a:t>3</a:t>
            </a:fld>
            <a:endParaRPr lang="es-ES" smtClean="0"/>
          </a:p>
        </p:txBody>
      </p:sp>
      <p:sp>
        <p:nvSpPr>
          <p:cNvPr id="2765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2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653" name="3 Marcador de número de diapositiva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/>
            <a:fld id="{AD7735F3-90B2-4CC1-999A-220ECEC011BB}" type="slidenum">
              <a:rPr lang="es-ES" sz="1300" b="1">
                <a:solidFill>
                  <a:schemeClr val="tx2"/>
                </a:solidFill>
              </a:rPr>
              <a:pPr algn="r"/>
              <a:t>3</a:t>
            </a:fld>
            <a:endParaRPr lang="es-ES" sz="1300" b="1">
              <a:solidFill>
                <a:schemeClr val="tx2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75EA8B-A06A-46C4-86CF-F9400A72AD38}" type="slidenum">
              <a:rPr lang="ca-ES" smtClean="0"/>
              <a:pPr/>
              <a:t>14</a:t>
            </a:fld>
            <a:endParaRPr lang="ca-E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a-E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C0AF67-5476-4375-9074-AD7D66032DB0}" type="slidenum">
              <a:rPr lang="ca-ES" smtClean="0"/>
              <a:pPr/>
              <a:t>15</a:t>
            </a:fld>
            <a:endParaRPr lang="ca-E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a-E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92F6BD-0478-48C6-AD99-E462F90C0603}" type="slidenum">
              <a:rPr lang="ca-ES" smtClean="0"/>
              <a:pPr/>
              <a:t>17</a:t>
            </a:fld>
            <a:endParaRPr lang="ca-E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a-E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F1CDEE-9D68-4569-945F-DB9E02BA3107}" type="slidenum">
              <a:rPr lang="ca-ES" smtClean="0"/>
              <a:pPr/>
              <a:t>18</a:t>
            </a:fld>
            <a:endParaRPr lang="ca-E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a-E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A85C5A-1265-4709-9C06-4D61FE4EFF59}" type="slidenum">
              <a:rPr lang="ca-ES" smtClean="0"/>
              <a:pPr/>
              <a:t>19</a:t>
            </a:fld>
            <a:endParaRPr lang="ca-E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a-E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E18134-D6D8-4D37-8580-ED2CB606F5A2}" type="slidenum">
              <a:rPr lang="ca-ES" smtClean="0"/>
              <a:pPr/>
              <a:t>20</a:t>
            </a:fld>
            <a:endParaRPr lang="ca-E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a-E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9C7A4C-8ECF-4C3E-9121-2A15D75D9603}" type="slidenum">
              <a:rPr lang="ca-ES" smtClean="0"/>
              <a:pPr/>
              <a:t>21</a:t>
            </a:fld>
            <a:endParaRPr lang="ca-E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a-E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BA9028-6A7E-4A9D-8CEC-A6C8052175CB}" type="slidenum">
              <a:rPr lang="ca-ES" smtClean="0"/>
              <a:pPr/>
              <a:t>22</a:t>
            </a:fld>
            <a:endParaRPr lang="ca-E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a-E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210B53-0592-46FB-8F84-40B9179BF70E}" type="slidenum">
              <a:rPr lang="ca-ES" smtClean="0"/>
              <a:pPr/>
              <a:t>23</a:t>
            </a:fld>
            <a:endParaRPr lang="ca-E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a-E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F2CC9-F3E5-43D9-B470-95546392901A}" type="slidenum">
              <a:rPr lang="es-ES" smtClean="0"/>
              <a:pPr/>
              <a:t>25</a:t>
            </a:fld>
            <a:endParaRPr lang="es-ES" smtClean="0"/>
          </a:p>
        </p:txBody>
      </p:sp>
      <p:sp>
        <p:nvSpPr>
          <p:cNvPr id="4608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4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6085" name="3 Marcador de número de diapositiva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/>
            <a:fld id="{D551BD6B-CEEE-4343-8570-47FBCCA88989}" type="slidenum">
              <a:rPr lang="es-ES" sz="1300" b="1">
                <a:solidFill>
                  <a:schemeClr val="tx2"/>
                </a:solidFill>
              </a:rPr>
              <a:pPr algn="r"/>
              <a:t>25</a:t>
            </a:fld>
            <a:endParaRPr lang="es-ES" sz="1300" b="1">
              <a:solidFill>
                <a:schemeClr val="tx2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B7CF4B-CE6C-4234-8312-872597B9DEE7}" type="slidenum">
              <a:rPr lang="es-ES" smtClean="0"/>
              <a:pPr/>
              <a:t>5</a:t>
            </a:fld>
            <a:endParaRPr lang="es-ES" smtClean="0"/>
          </a:p>
        </p:txBody>
      </p:sp>
      <p:sp>
        <p:nvSpPr>
          <p:cNvPr id="28675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a-E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F05A3-98A6-422A-96DE-574077D33DDD}" type="slidenum">
              <a:rPr lang="es-ES" smtClean="0"/>
              <a:pPr/>
              <a:t>6</a:t>
            </a:fld>
            <a:endParaRPr lang="es-ES" smtClean="0"/>
          </a:p>
        </p:txBody>
      </p:sp>
      <p:sp>
        <p:nvSpPr>
          <p:cNvPr id="2969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a-E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B08860-8590-4724-8E72-A38C379A08D6}" type="slidenum">
              <a:rPr lang="es-ES" smtClean="0"/>
              <a:pPr/>
              <a:t>7</a:t>
            </a:fld>
            <a:endParaRPr lang="es-ES" smtClean="0"/>
          </a:p>
        </p:txBody>
      </p:sp>
      <p:sp>
        <p:nvSpPr>
          <p:cNvPr id="30723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a-E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765B65-5393-4CDD-97E7-98A70AAD7193}" type="slidenum">
              <a:rPr lang="es-ES" smtClean="0"/>
              <a:pPr/>
              <a:t>8</a:t>
            </a:fld>
            <a:endParaRPr lang="es-ES" smtClean="0"/>
          </a:p>
        </p:txBody>
      </p:sp>
      <p:sp>
        <p:nvSpPr>
          <p:cNvPr id="31747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8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a-ES" smtClean="0"/>
          </a:p>
        </p:txBody>
      </p:sp>
      <p:sp>
        <p:nvSpPr>
          <p:cNvPr id="31749" name="3 Marcador de número de diapositiva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/>
            <a:fld id="{D96F1EB4-36BC-49FF-A066-D358111DAB6E}" type="slidenum">
              <a:rPr lang="es-ES" sz="1300" b="1">
                <a:solidFill>
                  <a:schemeClr val="tx2"/>
                </a:solidFill>
              </a:rPr>
              <a:pPr algn="r"/>
              <a:t>8</a:t>
            </a:fld>
            <a:endParaRPr lang="es-ES" sz="1300" b="1">
              <a:solidFill>
                <a:schemeClr val="tx2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5077D3-B0E9-43E7-9E24-7126A83592A3}" type="slidenum">
              <a:rPr lang="es-ES" smtClean="0"/>
              <a:pPr/>
              <a:t>9</a:t>
            </a:fld>
            <a:endParaRPr lang="es-ES" smtClean="0"/>
          </a:p>
        </p:txBody>
      </p:sp>
      <p:sp>
        <p:nvSpPr>
          <p:cNvPr id="3277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2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a-ES" smtClean="0"/>
          </a:p>
        </p:txBody>
      </p:sp>
      <p:sp>
        <p:nvSpPr>
          <p:cNvPr id="32773" name="3 Marcador de número de diapositiva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/>
            <a:fld id="{1B0F6A98-9F67-4D14-A28E-3E6B7A73646E}" type="slidenum">
              <a:rPr lang="es-ES" sz="1300" b="1">
                <a:solidFill>
                  <a:schemeClr val="tx2"/>
                </a:solidFill>
              </a:rPr>
              <a:pPr algn="r"/>
              <a:t>9</a:t>
            </a:fld>
            <a:endParaRPr lang="es-ES" sz="1300" b="1">
              <a:solidFill>
                <a:schemeClr val="tx2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EF8FE7-FD27-41F8-81D6-3211396FF2F4}" type="slidenum">
              <a:rPr lang="es-ES" smtClean="0"/>
              <a:pPr/>
              <a:t>10</a:t>
            </a:fld>
            <a:endParaRPr lang="es-ES" smtClean="0"/>
          </a:p>
        </p:txBody>
      </p:sp>
      <p:sp>
        <p:nvSpPr>
          <p:cNvPr id="3379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6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a-ES" smtClean="0"/>
          </a:p>
        </p:txBody>
      </p:sp>
      <p:sp>
        <p:nvSpPr>
          <p:cNvPr id="33797" name="3 Marcador de número de diapositiva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/>
            <a:fld id="{786FDE92-5324-4513-A22B-36918928E360}" type="slidenum">
              <a:rPr lang="es-ES" sz="1300" b="1">
                <a:solidFill>
                  <a:schemeClr val="tx2"/>
                </a:solidFill>
              </a:rPr>
              <a:pPr algn="r"/>
              <a:t>10</a:t>
            </a:fld>
            <a:endParaRPr lang="es-ES" sz="1300" b="1">
              <a:solidFill>
                <a:schemeClr val="tx2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E19B10-A851-4A1A-83BD-A8C38E319487}" type="slidenum">
              <a:rPr lang="ca-ES" smtClean="0"/>
              <a:pPr/>
              <a:t>11</a:t>
            </a:fld>
            <a:endParaRPr lang="ca-E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a-E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1EE0EF-92CD-46A2-B775-B335D4CA95CB}" type="slidenum">
              <a:rPr lang="es-ES" smtClean="0"/>
              <a:pPr/>
              <a:t>12</a:t>
            </a:fld>
            <a:endParaRPr lang="es-ES" smtClean="0"/>
          </a:p>
        </p:txBody>
      </p:sp>
      <p:sp>
        <p:nvSpPr>
          <p:cNvPr id="3584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4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5845" name="3 Marcador de número de diapositiva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/>
            <a:fld id="{FF1BB39D-39D9-4731-8F03-DC615F7A5D7D}" type="slidenum">
              <a:rPr lang="es-ES" sz="1300" b="1">
                <a:solidFill>
                  <a:schemeClr val="tx2"/>
                </a:solidFill>
              </a:rPr>
              <a:pPr algn="r"/>
              <a:t>12</a:t>
            </a:fld>
            <a:endParaRPr lang="es-ES" sz="1300" b="1">
              <a:solidFill>
                <a:schemeClr val="tx2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308DE-11A0-4B2E-9BC4-DA4455F9EEA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87C37-B636-4425-86DE-E6EBDEC9B86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1E8C4-14C8-4410-9127-C8DD6264AF8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C106-4CAC-4746-8D23-5B6AB070D03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61552-D44A-489E-B28F-4EE00B23F9E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9BC6A-A3AB-4CC0-85FC-4D0EDD7522C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9E481-4606-48C6-986A-74AB0477F13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68091-CE78-4EA9-BECF-DF66415708B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8076D-AADA-4D88-AEB3-0757DDCFF79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6C8B3-D5D5-4C81-BCDF-CF59F37B0B0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7DF18-F590-4EA0-A823-6A47F65B927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4671920-B509-471A-9311-60107BAB980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trips dir="r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hyperlink" Target="mailto:fce@esgrima.cat" TargetMode="External"/><Relationship Id="rId4" Type="http://schemas.openxmlformats.org/officeDocument/2006/relationships/slide" Target="slide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IMG_1524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252413" y="-2043113"/>
            <a:ext cx="13033376" cy="977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3850" y="1196975"/>
            <a:ext cx="7993063" cy="2852738"/>
          </a:xfrm>
        </p:spPr>
        <p:txBody>
          <a:bodyPr/>
          <a:lstStyle/>
          <a:p>
            <a:pPr eaLnBrk="1" hangingPunct="1"/>
            <a:r>
              <a:rPr lang="ca-ES" sz="8800" dirty="0" smtClean="0">
                <a:latin typeface="Eras Bold ITC" pitchFamily="34" charset="0"/>
              </a:rPr>
              <a:t>FEM ESGRIMA!</a:t>
            </a:r>
            <a:endParaRPr lang="es-ES" sz="8800" dirty="0" smtClean="0">
              <a:latin typeface="Eras Bold ITC" pitchFamily="34" charset="0"/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292475" y="5461000"/>
            <a:ext cx="55610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ca-ES" b="1" dirty="0" smtClean="0">
                <a:latin typeface="Tahoma" pitchFamily="34" charset="0"/>
              </a:rPr>
              <a:t>Marc Font Dimas</a:t>
            </a:r>
            <a:endParaRPr lang="ca-ES" b="1" dirty="0">
              <a:latin typeface="Tahoma" pitchFamily="34" charset="0"/>
            </a:endParaRPr>
          </a:p>
          <a:p>
            <a:pPr algn="r"/>
            <a:r>
              <a:rPr lang="ca-ES" dirty="0">
                <a:latin typeface="Tahoma" pitchFamily="34" charset="0"/>
              </a:rPr>
              <a:t>Llicenciat en C.A.F.E.</a:t>
            </a:r>
          </a:p>
          <a:p>
            <a:pPr algn="r"/>
            <a:r>
              <a:rPr lang="ca-ES" dirty="0">
                <a:latin typeface="Tahoma" pitchFamily="34" charset="0"/>
              </a:rPr>
              <a:t>Tècnic de formació de la Federació Catalana Esgrima</a:t>
            </a:r>
            <a:endParaRPr lang="es-ES" dirty="0">
              <a:latin typeface="Tahoma" pitchFamily="34" charset="0"/>
            </a:endParaRPr>
          </a:p>
        </p:txBody>
      </p:sp>
      <p:pic>
        <p:nvPicPr>
          <p:cNvPr id="2053" name="4 Imagen" descr="fce_hor_web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5629275"/>
            <a:ext cx="2392362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_33V9959"/>
          <p:cNvPicPr>
            <a:picLocks noChangeAspect="1" noChangeArrowheads="1"/>
          </p:cNvPicPr>
          <p:nvPr/>
        </p:nvPicPr>
        <p:blipFill>
          <a:blip r:embed="rId3" cstate="print">
            <a:lum bright="30000" contrast="-30000"/>
          </a:blip>
          <a:srcRect/>
          <a:stretch>
            <a:fillRect/>
          </a:stretch>
        </p:blipFill>
        <p:spPr bwMode="auto">
          <a:xfrm>
            <a:off x="-1692275" y="-652463"/>
            <a:ext cx="11953875" cy="796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a-ES" sz="3200" b="1" smtClean="0">
                <a:latin typeface="Tahoma" pitchFamily="34" charset="0"/>
              </a:rPr>
              <a:t>ATACS BÀSICS</a:t>
            </a:r>
            <a:endParaRPr lang="es-ES" sz="3200" b="1" smtClean="0">
              <a:latin typeface="Tahoma" pitchFamily="34" charset="0"/>
            </a:endParaRP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684213" y="1390650"/>
            <a:ext cx="12461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2000">
                <a:latin typeface="Tahoma" pitchFamily="34" charset="0"/>
              </a:rPr>
              <a:t>EL FONS:</a:t>
            </a:r>
            <a:endParaRPr lang="es-ES" sz="2000">
              <a:latin typeface="Tahoma" pitchFamily="34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1835150" y="1395413"/>
            <a:ext cx="66976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a-ES" sz="2000">
                <a:latin typeface="Tahoma" pitchFamily="34" charset="0"/>
              </a:rPr>
              <a:t>Moviment que s’inicia amb l’extensió del braç i finalitza amb una projecció de la cama anterior endavant gràcies a l’extensió de la cama posterior.</a:t>
            </a:r>
            <a:endParaRPr lang="es-ES" sz="2000">
              <a:latin typeface="Tahoma" pitchFamily="34" charset="0"/>
            </a:endParaRP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684213" y="4006850"/>
            <a:ext cx="14906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2000">
                <a:latin typeface="Tahoma" pitchFamily="34" charset="0"/>
              </a:rPr>
              <a:t>LA FLETXA:</a:t>
            </a:r>
            <a:endParaRPr lang="es-ES" sz="2000">
              <a:latin typeface="Tahoma" pitchFamily="34" charset="0"/>
            </a:endParaRP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2032000" y="4006850"/>
            <a:ext cx="64277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a-ES" sz="2000">
                <a:latin typeface="Tahoma" pitchFamily="34" charset="0"/>
              </a:rPr>
              <a:t>Moviment que s’inicia amb l’extensió del braç i es segueix amb el desequilibri del cos endavant impulsant-se amb les cames cap a l’adversari.</a:t>
            </a:r>
            <a:endParaRPr lang="es-ES" sz="2000">
              <a:latin typeface="Tahoma" pitchFamily="34" charset="0"/>
            </a:endParaRPr>
          </a:p>
        </p:txBody>
      </p:sp>
      <p:pic>
        <p:nvPicPr>
          <p:cNvPr id="45065" name="Picture 9" descr="Fond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475" y="2349500"/>
            <a:ext cx="2840038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10" descr="Flech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050" y="5035550"/>
            <a:ext cx="53975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9 Imagen" descr="fce_colors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088" y="188913"/>
            <a:ext cx="6699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/>
      <p:bldP spid="45060" grpId="0"/>
      <p:bldP spid="45061" grpId="0"/>
      <p:bldP spid="45062" grpId="0"/>
      <p:bldP spid="450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053"/>
          <p:cNvSpPr>
            <a:spLocks noChangeArrowheads="1"/>
          </p:cNvSpPr>
          <p:nvPr/>
        </p:nvSpPr>
        <p:spPr bwMode="auto">
          <a:xfrm>
            <a:off x="2362200" y="1962150"/>
            <a:ext cx="5143500" cy="971550"/>
          </a:xfrm>
          <a:prstGeom prst="rect">
            <a:avLst/>
          </a:prstGeom>
          <a:solidFill>
            <a:srgbClr val="C0C0C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a-ES"/>
          </a:p>
        </p:txBody>
      </p:sp>
      <p:sp>
        <p:nvSpPr>
          <p:cNvPr id="12291" name="Rectangle 2054"/>
          <p:cNvSpPr>
            <a:spLocks noChangeArrowheads="1"/>
          </p:cNvSpPr>
          <p:nvPr/>
        </p:nvSpPr>
        <p:spPr bwMode="auto">
          <a:xfrm>
            <a:off x="2362200" y="1962150"/>
            <a:ext cx="800100" cy="971550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a-ES"/>
          </a:p>
        </p:txBody>
      </p:sp>
      <p:sp>
        <p:nvSpPr>
          <p:cNvPr id="12292" name="Rectangle 2055"/>
          <p:cNvSpPr>
            <a:spLocks noChangeArrowheads="1"/>
          </p:cNvSpPr>
          <p:nvPr/>
        </p:nvSpPr>
        <p:spPr bwMode="auto">
          <a:xfrm>
            <a:off x="6705600" y="1962150"/>
            <a:ext cx="800100" cy="971550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a-ES"/>
          </a:p>
        </p:txBody>
      </p:sp>
      <p:sp>
        <p:nvSpPr>
          <p:cNvPr id="12293" name="Line 2056"/>
          <p:cNvSpPr>
            <a:spLocks noChangeShapeType="1"/>
          </p:cNvSpPr>
          <p:nvPr/>
        </p:nvSpPr>
        <p:spPr bwMode="auto">
          <a:xfrm flipV="1">
            <a:off x="4114800" y="1962150"/>
            <a:ext cx="0" cy="9715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ca-ES"/>
          </a:p>
        </p:txBody>
      </p:sp>
      <p:sp>
        <p:nvSpPr>
          <p:cNvPr id="12294" name="Line 2057"/>
          <p:cNvSpPr>
            <a:spLocks noChangeShapeType="1"/>
          </p:cNvSpPr>
          <p:nvPr/>
        </p:nvSpPr>
        <p:spPr bwMode="auto">
          <a:xfrm flipV="1">
            <a:off x="5715000" y="1962150"/>
            <a:ext cx="0" cy="9715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ca-ES"/>
          </a:p>
        </p:txBody>
      </p:sp>
      <p:sp>
        <p:nvSpPr>
          <p:cNvPr id="12295" name="Line 2058"/>
          <p:cNvSpPr>
            <a:spLocks noChangeShapeType="1"/>
          </p:cNvSpPr>
          <p:nvPr/>
        </p:nvSpPr>
        <p:spPr bwMode="auto">
          <a:xfrm flipH="1" flipV="1">
            <a:off x="4914900" y="2776538"/>
            <a:ext cx="0" cy="152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ca-ES"/>
          </a:p>
        </p:txBody>
      </p:sp>
      <p:sp>
        <p:nvSpPr>
          <p:cNvPr id="12296" name="Line 2059"/>
          <p:cNvSpPr>
            <a:spLocks noChangeShapeType="1"/>
          </p:cNvSpPr>
          <p:nvPr/>
        </p:nvSpPr>
        <p:spPr bwMode="auto">
          <a:xfrm flipH="1" flipV="1">
            <a:off x="4914900" y="1962150"/>
            <a:ext cx="0" cy="152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ca-ES"/>
          </a:p>
        </p:txBody>
      </p:sp>
      <p:sp>
        <p:nvSpPr>
          <p:cNvPr id="12297" name="Line 2060"/>
          <p:cNvSpPr>
            <a:spLocks noChangeShapeType="1"/>
          </p:cNvSpPr>
          <p:nvPr/>
        </p:nvSpPr>
        <p:spPr bwMode="auto">
          <a:xfrm>
            <a:off x="2362200" y="1543050"/>
            <a:ext cx="5143500" cy="0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ca-ES"/>
          </a:p>
        </p:txBody>
      </p:sp>
      <p:sp>
        <p:nvSpPr>
          <p:cNvPr id="12298" name="Text Box 2061"/>
          <p:cNvSpPr txBox="1">
            <a:spLocks noChangeArrowheads="1"/>
          </p:cNvSpPr>
          <p:nvPr/>
        </p:nvSpPr>
        <p:spPr bwMode="auto">
          <a:xfrm>
            <a:off x="4670425" y="1241425"/>
            <a:ext cx="5794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1600" dirty="0"/>
              <a:t>14m</a:t>
            </a:r>
          </a:p>
        </p:txBody>
      </p:sp>
      <p:sp>
        <p:nvSpPr>
          <p:cNvPr id="12299" name="Text Box 2062"/>
          <p:cNvSpPr txBox="1">
            <a:spLocks noChangeArrowheads="1"/>
          </p:cNvSpPr>
          <p:nvPr/>
        </p:nvSpPr>
        <p:spPr bwMode="auto">
          <a:xfrm>
            <a:off x="812800" y="2136775"/>
            <a:ext cx="6937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1600" dirty="0"/>
              <a:t>1,5 m</a:t>
            </a:r>
          </a:p>
          <a:p>
            <a:r>
              <a:rPr lang="ca-ES" sz="1600" dirty="0"/>
              <a:t>a 2 m</a:t>
            </a:r>
          </a:p>
        </p:txBody>
      </p:sp>
      <p:sp>
        <p:nvSpPr>
          <p:cNvPr id="12300" name="Line 2063"/>
          <p:cNvSpPr>
            <a:spLocks noChangeShapeType="1"/>
          </p:cNvSpPr>
          <p:nvPr/>
        </p:nvSpPr>
        <p:spPr bwMode="auto">
          <a:xfrm>
            <a:off x="1485900" y="1962150"/>
            <a:ext cx="0" cy="952500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ca-ES"/>
          </a:p>
        </p:txBody>
      </p:sp>
      <p:sp>
        <p:nvSpPr>
          <p:cNvPr id="12301" name="Line 2064"/>
          <p:cNvSpPr>
            <a:spLocks noChangeShapeType="1"/>
          </p:cNvSpPr>
          <p:nvPr/>
        </p:nvSpPr>
        <p:spPr bwMode="auto">
          <a:xfrm>
            <a:off x="4914900" y="3086100"/>
            <a:ext cx="800100" cy="0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ca-ES"/>
          </a:p>
        </p:txBody>
      </p:sp>
      <p:sp>
        <p:nvSpPr>
          <p:cNvPr id="12302" name="Text Box 2065"/>
          <p:cNvSpPr txBox="1">
            <a:spLocks noChangeArrowheads="1"/>
          </p:cNvSpPr>
          <p:nvPr/>
        </p:nvSpPr>
        <p:spPr bwMode="auto">
          <a:xfrm>
            <a:off x="5013325" y="307181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1600" dirty="0"/>
              <a:t>2 m</a:t>
            </a:r>
          </a:p>
        </p:txBody>
      </p:sp>
      <p:sp>
        <p:nvSpPr>
          <p:cNvPr id="12303" name="Line 2066"/>
          <p:cNvSpPr>
            <a:spLocks noChangeShapeType="1"/>
          </p:cNvSpPr>
          <p:nvPr/>
        </p:nvSpPr>
        <p:spPr bwMode="auto">
          <a:xfrm>
            <a:off x="6724650" y="3086100"/>
            <a:ext cx="800100" cy="0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ca-ES"/>
          </a:p>
        </p:txBody>
      </p:sp>
      <p:sp>
        <p:nvSpPr>
          <p:cNvPr id="12304" name="Text Box 2067"/>
          <p:cNvSpPr txBox="1">
            <a:spLocks noChangeArrowheads="1"/>
          </p:cNvSpPr>
          <p:nvPr/>
        </p:nvSpPr>
        <p:spPr bwMode="auto">
          <a:xfrm>
            <a:off x="6858016" y="307181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1600" dirty="0"/>
              <a:t>2 m</a:t>
            </a:r>
          </a:p>
        </p:txBody>
      </p:sp>
      <p:sp>
        <p:nvSpPr>
          <p:cNvPr id="12305" name="Line 2068"/>
          <p:cNvSpPr>
            <a:spLocks noChangeShapeType="1"/>
          </p:cNvSpPr>
          <p:nvPr/>
        </p:nvSpPr>
        <p:spPr bwMode="auto">
          <a:xfrm>
            <a:off x="5734050" y="3086100"/>
            <a:ext cx="977900" cy="0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ca-ES"/>
          </a:p>
        </p:txBody>
      </p:sp>
      <p:sp>
        <p:nvSpPr>
          <p:cNvPr id="12306" name="Text Box 2069"/>
          <p:cNvSpPr txBox="1">
            <a:spLocks noChangeArrowheads="1"/>
          </p:cNvSpPr>
          <p:nvPr/>
        </p:nvSpPr>
        <p:spPr bwMode="auto">
          <a:xfrm>
            <a:off x="5929322" y="307181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1600" dirty="0"/>
              <a:t>3 m</a:t>
            </a:r>
          </a:p>
        </p:txBody>
      </p:sp>
      <p:sp>
        <p:nvSpPr>
          <p:cNvPr id="12307" name="Rectangle 2070"/>
          <p:cNvSpPr>
            <a:spLocks noChangeArrowheads="1"/>
          </p:cNvSpPr>
          <p:nvPr/>
        </p:nvSpPr>
        <p:spPr bwMode="auto">
          <a:xfrm>
            <a:off x="7505700" y="1962150"/>
            <a:ext cx="800100" cy="971550"/>
          </a:xfrm>
          <a:prstGeom prst="rect">
            <a:avLst/>
          </a:prstGeom>
          <a:solidFill>
            <a:srgbClr val="CCFF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a-ES"/>
          </a:p>
        </p:txBody>
      </p:sp>
      <p:sp>
        <p:nvSpPr>
          <p:cNvPr id="12308" name="Line 2071"/>
          <p:cNvSpPr>
            <a:spLocks noChangeShapeType="1"/>
          </p:cNvSpPr>
          <p:nvPr/>
        </p:nvSpPr>
        <p:spPr bwMode="auto">
          <a:xfrm>
            <a:off x="7534275" y="3086100"/>
            <a:ext cx="800100" cy="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ca-ES"/>
          </a:p>
        </p:txBody>
      </p:sp>
      <p:sp>
        <p:nvSpPr>
          <p:cNvPr id="12309" name="Text Box 2072"/>
          <p:cNvSpPr txBox="1">
            <a:spLocks noChangeArrowheads="1"/>
          </p:cNvSpPr>
          <p:nvPr/>
        </p:nvSpPr>
        <p:spPr bwMode="auto">
          <a:xfrm>
            <a:off x="7532688" y="3138488"/>
            <a:ext cx="819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1200" i="1">
                <a:solidFill>
                  <a:srgbClr val="FF6600"/>
                </a:solidFill>
              </a:rPr>
              <a:t>1,5 a 2 m</a:t>
            </a:r>
          </a:p>
        </p:txBody>
      </p:sp>
      <p:sp>
        <p:nvSpPr>
          <p:cNvPr id="12310" name="Rectangle 2073"/>
          <p:cNvSpPr>
            <a:spLocks noChangeArrowheads="1"/>
          </p:cNvSpPr>
          <p:nvPr/>
        </p:nvSpPr>
        <p:spPr bwMode="auto">
          <a:xfrm>
            <a:off x="1562100" y="1966913"/>
            <a:ext cx="800100" cy="971550"/>
          </a:xfrm>
          <a:prstGeom prst="rect">
            <a:avLst/>
          </a:prstGeom>
          <a:solidFill>
            <a:srgbClr val="CCFF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a-ES"/>
          </a:p>
        </p:txBody>
      </p:sp>
      <p:sp>
        <p:nvSpPr>
          <p:cNvPr id="12311" name="Line 2074"/>
          <p:cNvSpPr>
            <a:spLocks noChangeShapeType="1"/>
          </p:cNvSpPr>
          <p:nvPr/>
        </p:nvSpPr>
        <p:spPr bwMode="auto">
          <a:xfrm>
            <a:off x="1590675" y="3090863"/>
            <a:ext cx="800100" cy="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ca-ES"/>
          </a:p>
        </p:txBody>
      </p:sp>
      <p:sp>
        <p:nvSpPr>
          <p:cNvPr id="12312" name="Text Box 2075"/>
          <p:cNvSpPr txBox="1">
            <a:spLocks noChangeArrowheads="1"/>
          </p:cNvSpPr>
          <p:nvPr/>
        </p:nvSpPr>
        <p:spPr bwMode="auto">
          <a:xfrm>
            <a:off x="1589088" y="3143250"/>
            <a:ext cx="819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1200" i="1">
                <a:solidFill>
                  <a:srgbClr val="FF6600"/>
                </a:solidFill>
              </a:rPr>
              <a:t>1,5 a 2 m</a:t>
            </a:r>
          </a:p>
        </p:txBody>
      </p:sp>
      <p:sp>
        <p:nvSpPr>
          <p:cNvPr id="12313" name="Text Box 2081"/>
          <p:cNvSpPr txBox="1">
            <a:spLocks noChangeArrowheads="1"/>
          </p:cNvSpPr>
          <p:nvPr/>
        </p:nvSpPr>
        <p:spPr bwMode="auto">
          <a:xfrm>
            <a:off x="0" y="227013"/>
            <a:ext cx="9144000" cy="579437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a-ES" sz="3200" b="1">
                <a:solidFill>
                  <a:srgbClr val="FFFF00"/>
                </a:solidFill>
              </a:rPr>
              <a:t>LA PISTA i EL SEU MATERIAL</a:t>
            </a:r>
          </a:p>
        </p:txBody>
      </p:sp>
      <p:sp>
        <p:nvSpPr>
          <p:cNvPr id="73762" name="Text Box 2082"/>
          <p:cNvSpPr txBox="1">
            <a:spLocks noChangeArrowheads="1"/>
          </p:cNvSpPr>
          <p:nvPr/>
        </p:nvSpPr>
        <p:spPr bwMode="auto">
          <a:xfrm>
            <a:off x="1762125" y="3975100"/>
            <a:ext cx="1198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a-ES" sz="1400">
                <a:solidFill>
                  <a:schemeClr val="accent2"/>
                </a:solidFill>
              </a:rPr>
              <a:t>Línia de límit</a:t>
            </a:r>
          </a:p>
          <a:p>
            <a:pPr algn="ctr"/>
            <a:r>
              <a:rPr lang="ca-ES" sz="1400">
                <a:solidFill>
                  <a:schemeClr val="accent2"/>
                </a:solidFill>
              </a:rPr>
              <a:t>posterior</a:t>
            </a:r>
          </a:p>
        </p:txBody>
      </p:sp>
      <p:sp>
        <p:nvSpPr>
          <p:cNvPr id="73763" name="Text Box 2083"/>
          <p:cNvSpPr txBox="1">
            <a:spLocks noChangeArrowheads="1"/>
          </p:cNvSpPr>
          <p:nvPr/>
        </p:nvSpPr>
        <p:spPr bwMode="auto">
          <a:xfrm>
            <a:off x="3386138" y="3975100"/>
            <a:ext cx="1457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a-ES" sz="1400">
                <a:solidFill>
                  <a:schemeClr val="accent2"/>
                </a:solidFill>
              </a:rPr>
              <a:t>Línia de posada</a:t>
            </a:r>
          </a:p>
          <a:p>
            <a:pPr algn="ctr"/>
            <a:r>
              <a:rPr lang="ca-ES" sz="1400">
                <a:solidFill>
                  <a:schemeClr val="accent2"/>
                </a:solidFill>
              </a:rPr>
              <a:t>en guàrdia</a:t>
            </a:r>
          </a:p>
        </p:txBody>
      </p:sp>
      <p:sp>
        <p:nvSpPr>
          <p:cNvPr id="73764" name="Line 2084"/>
          <p:cNvSpPr>
            <a:spLocks noChangeShapeType="1"/>
          </p:cNvSpPr>
          <p:nvPr/>
        </p:nvSpPr>
        <p:spPr bwMode="auto">
          <a:xfrm flipH="1" flipV="1">
            <a:off x="4114800" y="3090863"/>
            <a:ext cx="0" cy="884237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a-ES"/>
          </a:p>
        </p:txBody>
      </p:sp>
      <p:sp>
        <p:nvSpPr>
          <p:cNvPr id="73765" name="Line 2085"/>
          <p:cNvSpPr>
            <a:spLocks noChangeShapeType="1"/>
          </p:cNvSpPr>
          <p:nvPr/>
        </p:nvSpPr>
        <p:spPr bwMode="auto">
          <a:xfrm flipH="1" flipV="1">
            <a:off x="2362200" y="3425825"/>
            <a:ext cx="0" cy="469900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a-ES"/>
          </a:p>
        </p:txBody>
      </p:sp>
      <p:pic>
        <p:nvPicPr>
          <p:cNvPr id="12318" name="Picture 2086" descr="_4A_12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688" y="4837113"/>
            <a:ext cx="26924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19" name="Picture 2087" descr="espases fi de pist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5825" y="3975100"/>
            <a:ext cx="2849563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68" name="Text Box 2088"/>
          <p:cNvSpPr txBox="1">
            <a:spLocks noChangeArrowheads="1"/>
          </p:cNvSpPr>
          <p:nvPr/>
        </p:nvSpPr>
        <p:spPr bwMode="auto">
          <a:xfrm>
            <a:off x="3162300" y="5951538"/>
            <a:ext cx="2127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a-ES" b="1">
                <a:solidFill>
                  <a:schemeClr val="accent2"/>
                </a:solidFill>
              </a:rPr>
              <a:t>APARELL</a:t>
            </a:r>
          </a:p>
          <a:p>
            <a:pPr algn="ctr"/>
            <a:r>
              <a:rPr lang="ca-ES" b="1">
                <a:solidFill>
                  <a:schemeClr val="accent2"/>
                </a:solidFill>
              </a:rPr>
              <a:t>SENYALITZADOR</a:t>
            </a:r>
          </a:p>
        </p:txBody>
      </p:sp>
      <p:sp>
        <p:nvSpPr>
          <p:cNvPr id="73769" name="Text Box 2089"/>
          <p:cNvSpPr txBox="1">
            <a:spLocks noChangeArrowheads="1"/>
          </p:cNvSpPr>
          <p:nvPr/>
        </p:nvSpPr>
        <p:spPr bwMode="auto">
          <a:xfrm>
            <a:off x="5927725" y="6216650"/>
            <a:ext cx="283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a-ES" b="1">
                <a:solidFill>
                  <a:schemeClr val="accent2"/>
                </a:solidFill>
              </a:rPr>
              <a:t>RODET RECUPERADOR</a:t>
            </a:r>
          </a:p>
        </p:txBody>
      </p:sp>
      <p:pic>
        <p:nvPicPr>
          <p:cNvPr id="12322" name="33 Imagen" descr="fce_color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6913" y="115888"/>
            <a:ext cx="6699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37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76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37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76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3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3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3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3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37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76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37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76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62" grpId="0" autoUpdateAnimBg="0"/>
      <p:bldP spid="73763" grpId="0" autoUpdateAnimBg="0"/>
      <p:bldP spid="73764" grpId="0" animBg="1"/>
      <p:bldP spid="73765" grpId="0" animBg="1"/>
      <p:bldP spid="73768" grpId="0" autoUpdateAnimBg="0"/>
      <p:bldP spid="73769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_MG_2116"/>
          <p:cNvPicPr>
            <a:picLocks noChangeAspect="1" noChangeArrowheads="1"/>
          </p:cNvPicPr>
          <p:nvPr/>
        </p:nvPicPr>
        <p:blipFill>
          <a:blip r:embed="rId3" cstate="print">
            <a:lum bright="42000" contrast="-42000"/>
          </a:blip>
          <a:srcRect/>
          <a:stretch>
            <a:fillRect/>
          </a:stretch>
        </p:blipFill>
        <p:spPr bwMode="auto">
          <a:xfrm>
            <a:off x="-1692275" y="-1222375"/>
            <a:ext cx="13350875" cy="889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a-ES" sz="3200" b="1" smtClean="0">
                <a:latin typeface="Tahoma" pitchFamily="34" charset="0"/>
              </a:rPr>
              <a:t>FUNCIONAMENT D’UNA COMPETICIÓ</a:t>
            </a:r>
            <a:endParaRPr lang="es-ES" sz="3200" b="1" smtClean="0">
              <a:latin typeface="Tahoma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395288" y="1855788"/>
            <a:ext cx="8229600" cy="3949700"/>
          </a:xfrm>
        </p:spPr>
        <p:txBody>
          <a:bodyPr/>
          <a:lstStyle/>
          <a:p>
            <a:pPr eaLnBrk="1" hangingPunct="1"/>
            <a:r>
              <a:rPr lang="ca-ES" sz="2400" smtClean="0">
                <a:latin typeface="Tahoma" pitchFamily="34" charset="0"/>
              </a:rPr>
              <a:t>La competició es divideix en dues fases:</a:t>
            </a:r>
          </a:p>
          <a:p>
            <a:pPr lvl="1" eaLnBrk="1" hangingPunct="1"/>
            <a:r>
              <a:rPr lang="ca-ES" sz="2400" smtClean="0">
                <a:latin typeface="Tahoma" pitchFamily="34" charset="0"/>
              </a:rPr>
              <a:t>La poule</a:t>
            </a:r>
          </a:p>
          <a:p>
            <a:pPr lvl="1" eaLnBrk="1" hangingPunct="1"/>
            <a:r>
              <a:rPr lang="ca-ES" sz="2400" smtClean="0">
                <a:latin typeface="Tahoma" pitchFamily="34" charset="0"/>
              </a:rPr>
              <a:t>Les eliminatòries directes</a:t>
            </a:r>
          </a:p>
          <a:p>
            <a:pPr lvl="1" eaLnBrk="1" hangingPunct="1"/>
            <a:endParaRPr lang="ca-ES" sz="2400" smtClean="0">
              <a:latin typeface="Tahoma" pitchFamily="34" charset="0"/>
            </a:endParaRPr>
          </a:p>
          <a:p>
            <a:pPr eaLnBrk="1" hangingPunct="1"/>
            <a:r>
              <a:rPr lang="ca-ES" sz="2400" smtClean="0">
                <a:latin typeface="Tahoma" pitchFamily="34" charset="0"/>
              </a:rPr>
              <a:t>Els assalts de la poule són a cinc tocats. Duren 3 minuts màxim.</a:t>
            </a:r>
          </a:p>
          <a:p>
            <a:pPr eaLnBrk="1" hangingPunct="1"/>
            <a:endParaRPr lang="ca-ES" sz="2400" smtClean="0">
              <a:latin typeface="Tahoma" pitchFamily="34" charset="0"/>
            </a:endParaRPr>
          </a:p>
          <a:p>
            <a:pPr eaLnBrk="1" hangingPunct="1"/>
            <a:r>
              <a:rPr lang="ca-ES" sz="2400" smtClean="0">
                <a:latin typeface="Tahoma" pitchFamily="34" charset="0"/>
              </a:rPr>
              <a:t>Els assalts directes són a 15 tocats. Duren 3 períodes de 3 minuts amb un minut de descans. Al sabre diferent.</a:t>
            </a:r>
          </a:p>
        </p:txBody>
      </p:sp>
      <p:pic>
        <p:nvPicPr>
          <p:cNvPr id="13317" name="4 Imagen" descr="fce_color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550" y="-242888"/>
            <a:ext cx="66992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3" descr="_33V9951"/>
          <p:cNvPicPr>
            <a:picLocks noChangeAspect="1" noChangeArrowheads="1"/>
          </p:cNvPicPr>
          <p:nvPr/>
        </p:nvPicPr>
        <p:blipFill>
          <a:blip r:embed="rId2" cstate="print">
            <a:lum bright="30000" contrast="-42000"/>
          </a:blip>
          <a:srcRect/>
          <a:stretch>
            <a:fillRect/>
          </a:stretch>
        </p:blipFill>
        <p:spPr bwMode="auto">
          <a:xfrm>
            <a:off x="-3924300" y="-1419225"/>
            <a:ext cx="13212763" cy="880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FR" sz="3200" b="1" smtClean="0">
                <a:latin typeface="Tahoma" pitchFamily="34" charset="0"/>
              </a:rPr>
              <a:t>ANOTACIONS A LA POULE</a:t>
            </a:r>
            <a:endParaRPr lang="ca-ES" sz="3200" b="1" smtClean="0">
              <a:latin typeface="Tahoma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958850" y="1833563"/>
            <a:ext cx="7577138" cy="2295525"/>
            <a:chOff x="468" y="1380"/>
            <a:chExt cx="4773" cy="1446"/>
          </a:xfrm>
        </p:grpSpPr>
        <p:grpSp>
          <p:nvGrpSpPr>
            <p:cNvPr id="14410" name="Group 5"/>
            <p:cNvGrpSpPr>
              <a:grpSpLocks/>
            </p:cNvGrpSpPr>
            <p:nvPr/>
          </p:nvGrpSpPr>
          <p:grpSpPr bwMode="auto">
            <a:xfrm>
              <a:off x="468" y="1380"/>
              <a:ext cx="4728" cy="1446"/>
              <a:chOff x="468" y="1380"/>
              <a:chExt cx="4728" cy="1446"/>
            </a:xfrm>
          </p:grpSpPr>
          <p:sp>
            <p:nvSpPr>
              <p:cNvPr id="14425" name="Rectangle 6"/>
              <p:cNvSpPr>
                <a:spLocks noChangeArrowheads="1"/>
              </p:cNvSpPr>
              <p:nvPr/>
            </p:nvSpPr>
            <p:spPr bwMode="auto">
              <a:xfrm>
                <a:off x="468" y="1668"/>
                <a:ext cx="4728" cy="28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4400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14426" name="Rectangle 7"/>
              <p:cNvSpPr>
                <a:spLocks noChangeArrowheads="1"/>
              </p:cNvSpPr>
              <p:nvPr/>
            </p:nvSpPr>
            <p:spPr bwMode="auto">
              <a:xfrm>
                <a:off x="468" y="1956"/>
                <a:ext cx="4728" cy="28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4400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14427" name="Rectangle 8"/>
              <p:cNvSpPr>
                <a:spLocks noChangeArrowheads="1"/>
              </p:cNvSpPr>
              <p:nvPr/>
            </p:nvSpPr>
            <p:spPr bwMode="auto">
              <a:xfrm>
                <a:off x="468" y="2244"/>
                <a:ext cx="4728" cy="28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4400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14428" name="Rectangle 9"/>
              <p:cNvSpPr>
                <a:spLocks noChangeArrowheads="1"/>
              </p:cNvSpPr>
              <p:nvPr/>
            </p:nvSpPr>
            <p:spPr bwMode="auto">
              <a:xfrm>
                <a:off x="468" y="2532"/>
                <a:ext cx="4728" cy="28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4400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14429" name="Line 10"/>
              <p:cNvSpPr>
                <a:spLocks noChangeShapeType="1"/>
              </p:cNvSpPr>
              <p:nvPr/>
            </p:nvSpPr>
            <p:spPr bwMode="auto">
              <a:xfrm>
                <a:off x="780" y="1674"/>
                <a:ext cx="0" cy="114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4430" name="Rectangle 11"/>
              <p:cNvSpPr>
                <a:spLocks noChangeArrowheads="1"/>
              </p:cNvSpPr>
              <p:nvPr/>
            </p:nvSpPr>
            <p:spPr bwMode="auto">
              <a:xfrm>
                <a:off x="780" y="1380"/>
                <a:ext cx="4416" cy="28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4400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14431" name="Line 12"/>
              <p:cNvSpPr>
                <a:spLocks noChangeShapeType="1"/>
              </p:cNvSpPr>
              <p:nvPr/>
            </p:nvSpPr>
            <p:spPr bwMode="auto">
              <a:xfrm>
                <a:off x="2550" y="1380"/>
                <a:ext cx="0" cy="14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4432" name="Line 13"/>
              <p:cNvSpPr>
                <a:spLocks noChangeShapeType="1"/>
              </p:cNvSpPr>
              <p:nvPr/>
            </p:nvSpPr>
            <p:spPr bwMode="auto">
              <a:xfrm>
                <a:off x="2892" y="1386"/>
                <a:ext cx="0" cy="14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4433" name="Line 14"/>
              <p:cNvSpPr>
                <a:spLocks noChangeShapeType="1"/>
              </p:cNvSpPr>
              <p:nvPr/>
            </p:nvSpPr>
            <p:spPr bwMode="auto">
              <a:xfrm>
                <a:off x="3228" y="1386"/>
                <a:ext cx="0" cy="14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4434" name="Line 15"/>
              <p:cNvSpPr>
                <a:spLocks noChangeShapeType="1"/>
              </p:cNvSpPr>
              <p:nvPr/>
            </p:nvSpPr>
            <p:spPr bwMode="auto">
              <a:xfrm>
                <a:off x="3570" y="1380"/>
                <a:ext cx="0" cy="14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4435" name="Line 16"/>
              <p:cNvSpPr>
                <a:spLocks noChangeShapeType="1"/>
              </p:cNvSpPr>
              <p:nvPr/>
            </p:nvSpPr>
            <p:spPr bwMode="auto">
              <a:xfrm>
                <a:off x="3912" y="1382"/>
                <a:ext cx="0" cy="144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4436" name="Line 17"/>
              <p:cNvSpPr>
                <a:spLocks noChangeShapeType="1"/>
              </p:cNvSpPr>
              <p:nvPr/>
            </p:nvSpPr>
            <p:spPr bwMode="auto">
              <a:xfrm>
                <a:off x="4152" y="1381"/>
                <a:ext cx="0" cy="14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4437" name="Line 18"/>
              <p:cNvSpPr>
                <a:spLocks noChangeShapeType="1"/>
              </p:cNvSpPr>
              <p:nvPr/>
            </p:nvSpPr>
            <p:spPr bwMode="auto">
              <a:xfrm>
                <a:off x="4386" y="1381"/>
                <a:ext cx="0" cy="14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4438" name="Line 19"/>
              <p:cNvSpPr>
                <a:spLocks noChangeShapeType="1"/>
              </p:cNvSpPr>
              <p:nvPr/>
            </p:nvSpPr>
            <p:spPr bwMode="auto">
              <a:xfrm>
                <a:off x="4626" y="1381"/>
                <a:ext cx="0" cy="14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4439" name="Line 20"/>
              <p:cNvSpPr>
                <a:spLocks noChangeShapeType="1"/>
              </p:cNvSpPr>
              <p:nvPr/>
            </p:nvSpPr>
            <p:spPr bwMode="auto">
              <a:xfrm>
                <a:off x="4920" y="1381"/>
                <a:ext cx="0" cy="14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4440" name="Rectangle 21"/>
              <p:cNvSpPr>
                <a:spLocks noChangeArrowheads="1"/>
              </p:cNvSpPr>
              <p:nvPr/>
            </p:nvSpPr>
            <p:spPr bwMode="auto">
              <a:xfrm>
                <a:off x="2550" y="1668"/>
                <a:ext cx="342" cy="28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4400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14441" name="Rectangle 22"/>
              <p:cNvSpPr>
                <a:spLocks noChangeArrowheads="1"/>
              </p:cNvSpPr>
              <p:nvPr/>
            </p:nvSpPr>
            <p:spPr bwMode="auto">
              <a:xfrm>
                <a:off x="2892" y="1956"/>
                <a:ext cx="342" cy="28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4400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14442" name="Rectangle 23"/>
              <p:cNvSpPr>
                <a:spLocks noChangeArrowheads="1"/>
              </p:cNvSpPr>
              <p:nvPr/>
            </p:nvSpPr>
            <p:spPr bwMode="auto">
              <a:xfrm>
                <a:off x="3228" y="2244"/>
                <a:ext cx="342" cy="28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4400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14443" name="Rectangle 24"/>
              <p:cNvSpPr>
                <a:spLocks noChangeArrowheads="1"/>
              </p:cNvSpPr>
              <p:nvPr/>
            </p:nvSpPr>
            <p:spPr bwMode="auto">
              <a:xfrm>
                <a:off x="3570" y="2532"/>
                <a:ext cx="342" cy="28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4400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14444" name="Line 25"/>
              <p:cNvSpPr>
                <a:spLocks noChangeShapeType="1"/>
              </p:cNvSpPr>
              <p:nvPr/>
            </p:nvSpPr>
            <p:spPr bwMode="auto">
              <a:xfrm flipH="1">
                <a:off x="780" y="1674"/>
                <a:ext cx="441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14411" name="Text Box 26"/>
            <p:cNvSpPr txBox="1">
              <a:spLocks noChangeArrowheads="1"/>
            </p:cNvSpPr>
            <p:nvPr/>
          </p:nvSpPr>
          <p:spPr bwMode="auto">
            <a:xfrm>
              <a:off x="515" y="1675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/>
                <a:t>1</a:t>
              </a:r>
            </a:p>
          </p:txBody>
        </p:sp>
        <p:sp>
          <p:nvSpPr>
            <p:cNvPr id="14412" name="Text Box 27"/>
            <p:cNvSpPr txBox="1">
              <a:spLocks noChangeArrowheads="1"/>
            </p:cNvSpPr>
            <p:nvPr/>
          </p:nvSpPr>
          <p:spPr bwMode="auto">
            <a:xfrm>
              <a:off x="515" y="1945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/>
                <a:t>2</a:t>
              </a:r>
            </a:p>
          </p:txBody>
        </p:sp>
        <p:sp>
          <p:nvSpPr>
            <p:cNvPr id="14413" name="Text Box 28"/>
            <p:cNvSpPr txBox="1">
              <a:spLocks noChangeArrowheads="1"/>
            </p:cNvSpPr>
            <p:nvPr/>
          </p:nvSpPr>
          <p:spPr bwMode="auto">
            <a:xfrm>
              <a:off x="515" y="2239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/>
                <a:t>3</a:t>
              </a:r>
            </a:p>
          </p:txBody>
        </p:sp>
        <p:sp>
          <p:nvSpPr>
            <p:cNvPr id="14414" name="Text Box 29"/>
            <p:cNvSpPr txBox="1">
              <a:spLocks noChangeArrowheads="1"/>
            </p:cNvSpPr>
            <p:nvPr/>
          </p:nvSpPr>
          <p:spPr bwMode="auto">
            <a:xfrm>
              <a:off x="515" y="2527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/>
                <a:t>4</a:t>
              </a:r>
            </a:p>
          </p:txBody>
        </p:sp>
        <p:sp>
          <p:nvSpPr>
            <p:cNvPr id="14415" name="Text Box 30"/>
            <p:cNvSpPr txBox="1">
              <a:spLocks noChangeArrowheads="1"/>
            </p:cNvSpPr>
            <p:nvPr/>
          </p:nvSpPr>
          <p:spPr bwMode="auto">
            <a:xfrm>
              <a:off x="2603" y="1381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/>
                <a:t>1</a:t>
              </a:r>
            </a:p>
          </p:txBody>
        </p:sp>
        <p:sp>
          <p:nvSpPr>
            <p:cNvPr id="14416" name="Text Box 31"/>
            <p:cNvSpPr txBox="1">
              <a:spLocks noChangeArrowheads="1"/>
            </p:cNvSpPr>
            <p:nvPr/>
          </p:nvSpPr>
          <p:spPr bwMode="auto">
            <a:xfrm>
              <a:off x="2933" y="1381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/>
                <a:t>2</a:t>
              </a:r>
            </a:p>
          </p:txBody>
        </p:sp>
        <p:sp>
          <p:nvSpPr>
            <p:cNvPr id="14417" name="Text Box 32"/>
            <p:cNvSpPr txBox="1">
              <a:spLocks noChangeArrowheads="1"/>
            </p:cNvSpPr>
            <p:nvPr/>
          </p:nvSpPr>
          <p:spPr bwMode="auto">
            <a:xfrm>
              <a:off x="3281" y="1381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/>
                <a:t>3</a:t>
              </a:r>
            </a:p>
          </p:txBody>
        </p:sp>
        <p:sp>
          <p:nvSpPr>
            <p:cNvPr id="14418" name="Text Box 33"/>
            <p:cNvSpPr txBox="1">
              <a:spLocks noChangeArrowheads="1"/>
            </p:cNvSpPr>
            <p:nvPr/>
          </p:nvSpPr>
          <p:spPr bwMode="auto">
            <a:xfrm>
              <a:off x="3629" y="1381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/>
                <a:t>4</a:t>
              </a:r>
            </a:p>
          </p:txBody>
        </p:sp>
        <p:sp>
          <p:nvSpPr>
            <p:cNvPr id="14419" name="Text Box 34"/>
            <p:cNvSpPr txBox="1">
              <a:spLocks noChangeArrowheads="1"/>
            </p:cNvSpPr>
            <p:nvPr/>
          </p:nvSpPr>
          <p:spPr bwMode="auto">
            <a:xfrm>
              <a:off x="1373" y="1381"/>
              <a:ext cx="52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/>
                <a:t>Nom</a:t>
              </a:r>
            </a:p>
          </p:txBody>
        </p:sp>
        <p:sp>
          <p:nvSpPr>
            <p:cNvPr id="14420" name="Text Box 35"/>
            <p:cNvSpPr txBox="1">
              <a:spLocks noChangeArrowheads="1"/>
            </p:cNvSpPr>
            <p:nvPr/>
          </p:nvSpPr>
          <p:spPr bwMode="auto">
            <a:xfrm>
              <a:off x="3917" y="1427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/>
                <a:t>V</a:t>
              </a:r>
            </a:p>
          </p:txBody>
        </p:sp>
        <p:sp>
          <p:nvSpPr>
            <p:cNvPr id="14421" name="Text Box 36"/>
            <p:cNvSpPr txBox="1">
              <a:spLocks noChangeArrowheads="1"/>
            </p:cNvSpPr>
            <p:nvPr/>
          </p:nvSpPr>
          <p:spPr bwMode="auto">
            <a:xfrm>
              <a:off x="4121" y="1427"/>
              <a:ext cx="2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/>
                <a:t>Td</a:t>
              </a:r>
            </a:p>
          </p:txBody>
        </p:sp>
        <p:sp>
          <p:nvSpPr>
            <p:cNvPr id="14422" name="Text Box 37"/>
            <p:cNvSpPr txBox="1">
              <a:spLocks noChangeArrowheads="1"/>
            </p:cNvSpPr>
            <p:nvPr/>
          </p:nvSpPr>
          <p:spPr bwMode="auto">
            <a:xfrm>
              <a:off x="4373" y="1427"/>
              <a:ext cx="2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/>
                <a:t>Tr</a:t>
              </a:r>
            </a:p>
          </p:txBody>
        </p:sp>
        <p:sp>
          <p:nvSpPr>
            <p:cNvPr id="14423" name="Text Box 38"/>
            <p:cNvSpPr txBox="1">
              <a:spLocks noChangeArrowheads="1"/>
            </p:cNvSpPr>
            <p:nvPr/>
          </p:nvSpPr>
          <p:spPr bwMode="auto">
            <a:xfrm>
              <a:off x="4571" y="1459"/>
              <a:ext cx="38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1400"/>
                <a:t>Td-Tr</a:t>
              </a:r>
            </a:p>
          </p:txBody>
        </p:sp>
        <p:sp>
          <p:nvSpPr>
            <p:cNvPr id="14424" name="Text Box 39"/>
            <p:cNvSpPr txBox="1">
              <a:spLocks noChangeArrowheads="1"/>
            </p:cNvSpPr>
            <p:nvPr/>
          </p:nvSpPr>
          <p:spPr bwMode="auto">
            <a:xfrm>
              <a:off x="4877" y="1427"/>
              <a:ext cx="3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/>
                <a:t>Cls.</a:t>
              </a:r>
            </a:p>
          </p:txBody>
        </p: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2000250" y="2281238"/>
            <a:ext cx="1203325" cy="1847850"/>
            <a:chOff x="1124" y="1662"/>
            <a:chExt cx="758" cy="1164"/>
          </a:xfrm>
        </p:grpSpPr>
        <p:sp>
          <p:nvSpPr>
            <p:cNvPr id="14406" name="Text Box 41"/>
            <p:cNvSpPr txBox="1">
              <a:spLocks noChangeArrowheads="1"/>
            </p:cNvSpPr>
            <p:nvPr/>
          </p:nvSpPr>
          <p:spPr bwMode="auto">
            <a:xfrm>
              <a:off x="1124" y="1662"/>
              <a:ext cx="75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800" b="1">
                  <a:solidFill>
                    <a:srgbClr val="3333FF"/>
                  </a:solidFill>
                  <a:latin typeface="Times New Roman" pitchFamily="18" charset="0"/>
                </a:rPr>
                <a:t>Jaume</a:t>
              </a:r>
            </a:p>
          </p:txBody>
        </p:sp>
        <p:sp>
          <p:nvSpPr>
            <p:cNvPr id="14407" name="Text Box 42"/>
            <p:cNvSpPr txBox="1">
              <a:spLocks noChangeArrowheads="1"/>
            </p:cNvSpPr>
            <p:nvPr/>
          </p:nvSpPr>
          <p:spPr bwMode="auto">
            <a:xfrm>
              <a:off x="1124" y="1926"/>
              <a:ext cx="665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800" b="1">
                  <a:solidFill>
                    <a:srgbClr val="3333FF"/>
                  </a:solidFill>
                  <a:latin typeface="Times New Roman" pitchFamily="18" charset="0"/>
                </a:rPr>
                <a:t>Carol</a:t>
              </a:r>
            </a:p>
          </p:txBody>
        </p:sp>
        <p:sp>
          <p:nvSpPr>
            <p:cNvPr id="14408" name="Text Box 43"/>
            <p:cNvSpPr txBox="1">
              <a:spLocks noChangeArrowheads="1"/>
            </p:cNvSpPr>
            <p:nvPr/>
          </p:nvSpPr>
          <p:spPr bwMode="auto">
            <a:xfrm>
              <a:off x="1136" y="2196"/>
              <a:ext cx="55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800" b="1">
                  <a:solidFill>
                    <a:srgbClr val="3333FF"/>
                  </a:solidFill>
                  <a:latin typeface="Times New Roman" pitchFamily="18" charset="0"/>
                </a:rPr>
                <a:t>Pere</a:t>
              </a:r>
            </a:p>
          </p:txBody>
        </p:sp>
        <p:sp>
          <p:nvSpPr>
            <p:cNvPr id="14409" name="Text Box 44"/>
            <p:cNvSpPr txBox="1">
              <a:spLocks noChangeArrowheads="1"/>
            </p:cNvSpPr>
            <p:nvPr/>
          </p:nvSpPr>
          <p:spPr bwMode="auto">
            <a:xfrm>
              <a:off x="1142" y="2496"/>
              <a:ext cx="59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800" b="1">
                  <a:solidFill>
                    <a:srgbClr val="3333FF"/>
                  </a:solidFill>
                  <a:latin typeface="Times New Roman" pitchFamily="18" charset="0"/>
                </a:rPr>
                <a:t>Júlia</a:t>
              </a:r>
            </a:p>
          </p:txBody>
        </p:sp>
      </p:grp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1052513" y="4711700"/>
            <a:ext cx="6556375" cy="1938338"/>
            <a:chOff x="527" y="2811"/>
            <a:chExt cx="4130" cy="1221"/>
          </a:xfrm>
        </p:grpSpPr>
        <p:sp>
          <p:nvSpPr>
            <p:cNvPr id="14403" name="Text Box 46"/>
            <p:cNvSpPr txBox="1">
              <a:spLocks noChangeArrowheads="1"/>
            </p:cNvSpPr>
            <p:nvPr/>
          </p:nvSpPr>
          <p:spPr bwMode="auto">
            <a:xfrm>
              <a:off x="527" y="2811"/>
              <a:ext cx="821" cy="1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>
                  <a:solidFill>
                    <a:schemeClr val="accent2"/>
                  </a:solidFill>
                  <a:latin typeface="Times New Roman" pitchFamily="18" charset="0"/>
                </a:rPr>
                <a:t>1- Jaume</a:t>
              </a:r>
            </a:p>
            <a:p>
              <a:pPr eaLnBrk="0" hangingPunct="0"/>
              <a:r>
                <a:rPr lang="ca-ES" sz="2400">
                  <a:solidFill>
                    <a:schemeClr val="accent2"/>
                  </a:solidFill>
                  <a:latin typeface="Times New Roman" pitchFamily="18" charset="0"/>
                </a:rPr>
                <a:t>2- Carol</a:t>
              </a:r>
            </a:p>
            <a:p>
              <a:pPr eaLnBrk="0" hangingPunct="0"/>
              <a:endParaRPr lang="ca-ES" sz="2400">
                <a:solidFill>
                  <a:schemeClr val="accent2"/>
                </a:solidFill>
                <a:latin typeface="Times New Roman" pitchFamily="18" charset="0"/>
              </a:endParaRPr>
            </a:p>
            <a:p>
              <a:pPr eaLnBrk="0" hangingPunct="0"/>
              <a:r>
                <a:rPr lang="ca-ES" sz="2400">
                  <a:solidFill>
                    <a:schemeClr val="accent2"/>
                  </a:solidFill>
                  <a:latin typeface="Times New Roman" pitchFamily="18" charset="0"/>
                </a:rPr>
                <a:t>3- Pere</a:t>
              </a:r>
            </a:p>
            <a:p>
              <a:pPr eaLnBrk="0" hangingPunct="0"/>
              <a:r>
                <a:rPr lang="ca-ES" sz="2400">
                  <a:solidFill>
                    <a:schemeClr val="accent2"/>
                  </a:solidFill>
                  <a:latin typeface="Times New Roman" pitchFamily="18" charset="0"/>
                </a:rPr>
                <a:t>4- Júlia</a:t>
              </a:r>
            </a:p>
          </p:txBody>
        </p:sp>
        <p:sp>
          <p:nvSpPr>
            <p:cNvPr id="14404" name="Text Box 47"/>
            <p:cNvSpPr txBox="1">
              <a:spLocks noChangeArrowheads="1"/>
            </p:cNvSpPr>
            <p:nvPr/>
          </p:nvSpPr>
          <p:spPr bwMode="auto">
            <a:xfrm>
              <a:off x="2181" y="2811"/>
              <a:ext cx="821" cy="1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>
                  <a:solidFill>
                    <a:schemeClr val="accent2"/>
                  </a:solidFill>
                  <a:latin typeface="Times New Roman" pitchFamily="18" charset="0"/>
                </a:rPr>
                <a:t>1- Jaume</a:t>
              </a:r>
            </a:p>
            <a:p>
              <a:pPr eaLnBrk="0" hangingPunct="0"/>
              <a:r>
                <a:rPr lang="ca-ES" sz="2400">
                  <a:solidFill>
                    <a:schemeClr val="accent2"/>
                  </a:solidFill>
                  <a:latin typeface="Times New Roman" pitchFamily="18" charset="0"/>
                </a:rPr>
                <a:t>3- Pere</a:t>
              </a:r>
            </a:p>
            <a:p>
              <a:pPr eaLnBrk="0" hangingPunct="0"/>
              <a:endParaRPr lang="ca-ES" sz="2400">
                <a:solidFill>
                  <a:schemeClr val="accent2"/>
                </a:solidFill>
                <a:latin typeface="Times New Roman" pitchFamily="18" charset="0"/>
              </a:endParaRPr>
            </a:p>
            <a:p>
              <a:pPr eaLnBrk="0" hangingPunct="0"/>
              <a:r>
                <a:rPr lang="ca-ES" sz="2400">
                  <a:solidFill>
                    <a:schemeClr val="accent2"/>
                  </a:solidFill>
                  <a:latin typeface="Times New Roman" pitchFamily="18" charset="0"/>
                </a:rPr>
                <a:t>2- Carol</a:t>
              </a:r>
            </a:p>
            <a:p>
              <a:pPr eaLnBrk="0" hangingPunct="0"/>
              <a:r>
                <a:rPr lang="ca-ES" sz="2400">
                  <a:solidFill>
                    <a:schemeClr val="accent2"/>
                  </a:solidFill>
                  <a:latin typeface="Times New Roman" pitchFamily="18" charset="0"/>
                </a:rPr>
                <a:t>4- Júlia</a:t>
              </a:r>
            </a:p>
          </p:txBody>
        </p:sp>
        <p:sp>
          <p:nvSpPr>
            <p:cNvPr id="14405" name="Text Box 48"/>
            <p:cNvSpPr txBox="1">
              <a:spLocks noChangeArrowheads="1"/>
            </p:cNvSpPr>
            <p:nvPr/>
          </p:nvSpPr>
          <p:spPr bwMode="auto">
            <a:xfrm>
              <a:off x="3836" y="2811"/>
              <a:ext cx="821" cy="1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>
                  <a:solidFill>
                    <a:schemeClr val="accent2"/>
                  </a:solidFill>
                  <a:latin typeface="Times New Roman" pitchFamily="18" charset="0"/>
                </a:rPr>
                <a:t>1- Jaume</a:t>
              </a:r>
            </a:p>
            <a:p>
              <a:pPr eaLnBrk="0" hangingPunct="0"/>
              <a:r>
                <a:rPr lang="ca-ES" sz="2400">
                  <a:solidFill>
                    <a:schemeClr val="accent2"/>
                  </a:solidFill>
                  <a:latin typeface="Times New Roman" pitchFamily="18" charset="0"/>
                </a:rPr>
                <a:t>4- Júlia</a:t>
              </a:r>
            </a:p>
            <a:p>
              <a:pPr eaLnBrk="0" hangingPunct="0"/>
              <a:endParaRPr lang="ca-ES" sz="2400">
                <a:solidFill>
                  <a:schemeClr val="accent2"/>
                </a:solidFill>
                <a:latin typeface="Times New Roman" pitchFamily="18" charset="0"/>
              </a:endParaRPr>
            </a:p>
            <a:p>
              <a:pPr eaLnBrk="0" hangingPunct="0"/>
              <a:r>
                <a:rPr lang="ca-ES" sz="2400">
                  <a:solidFill>
                    <a:schemeClr val="accent2"/>
                  </a:solidFill>
                  <a:latin typeface="Times New Roman" pitchFamily="18" charset="0"/>
                </a:rPr>
                <a:t>3- Pere</a:t>
              </a:r>
            </a:p>
            <a:p>
              <a:pPr eaLnBrk="0" hangingPunct="0"/>
              <a:r>
                <a:rPr lang="ca-ES" sz="2400">
                  <a:solidFill>
                    <a:schemeClr val="accent2"/>
                  </a:solidFill>
                  <a:latin typeface="Times New Roman" pitchFamily="18" charset="0"/>
                </a:rPr>
                <a:t>2- Carol</a:t>
              </a:r>
            </a:p>
          </p:txBody>
        </p:sp>
      </p:grpSp>
      <p:grpSp>
        <p:nvGrpSpPr>
          <p:cNvPr id="6" name="Group 49"/>
          <p:cNvGrpSpPr>
            <a:grpSpLocks/>
          </p:cNvGrpSpPr>
          <p:nvPr/>
        </p:nvGrpSpPr>
        <p:grpSpPr bwMode="auto">
          <a:xfrm>
            <a:off x="2689225" y="4770438"/>
            <a:ext cx="869950" cy="822325"/>
            <a:chOff x="1558" y="2848"/>
            <a:chExt cx="548" cy="518"/>
          </a:xfrm>
        </p:grpSpPr>
        <p:sp>
          <p:nvSpPr>
            <p:cNvPr id="14400" name="Text Box 50"/>
            <p:cNvSpPr txBox="1">
              <a:spLocks noChangeArrowheads="1"/>
            </p:cNvSpPr>
            <p:nvPr/>
          </p:nvSpPr>
          <p:spPr bwMode="auto">
            <a:xfrm>
              <a:off x="1558" y="3078"/>
              <a:ext cx="22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>
                  <a:solidFill>
                    <a:srgbClr val="FF6600"/>
                  </a:solidFill>
                  <a:latin typeface="Annifont"/>
                </a:rPr>
                <a:t>II</a:t>
              </a:r>
            </a:p>
          </p:txBody>
        </p:sp>
        <p:sp>
          <p:nvSpPr>
            <p:cNvPr id="14401" name="Text Box 51"/>
            <p:cNvSpPr txBox="1">
              <a:spLocks noChangeArrowheads="1"/>
            </p:cNvSpPr>
            <p:nvPr/>
          </p:nvSpPr>
          <p:spPr bwMode="auto">
            <a:xfrm>
              <a:off x="1570" y="2848"/>
              <a:ext cx="3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>
                  <a:solidFill>
                    <a:srgbClr val="FF6600"/>
                  </a:solidFill>
                  <a:latin typeface="Annifont"/>
                </a:rPr>
                <a:t>IIII</a:t>
              </a:r>
            </a:p>
          </p:txBody>
        </p:sp>
        <p:sp>
          <p:nvSpPr>
            <p:cNvPr id="14402" name="Line 52"/>
            <p:cNvSpPr>
              <a:spLocks noChangeShapeType="1"/>
            </p:cNvSpPr>
            <p:nvPr/>
          </p:nvSpPr>
          <p:spPr bwMode="auto">
            <a:xfrm flipV="1">
              <a:off x="1592" y="2894"/>
              <a:ext cx="514" cy="96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7" name="Group 53"/>
          <p:cNvGrpSpPr>
            <a:grpSpLocks/>
          </p:cNvGrpSpPr>
          <p:nvPr/>
        </p:nvGrpSpPr>
        <p:grpSpPr bwMode="auto">
          <a:xfrm>
            <a:off x="2720975" y="6221413"/>
            <a:ext cx="838200" cy="457200"/>
            <a:chOff x="1578" y="3762"/>
            <a:chExt cx="528" cy="288"/>
          </a:xfrm>
        </p:grpSpPr>
        <p:sp>
          <p:nvSpPr>
            <p:cNvPr id="14398" name="Text Box 54"/>
            <p:cNvSpPr txBox="1">
              <a:spLocks noChangeArrowheads="1"/>
            </p:cNvSpPr>
            <p:nvPr/>
          </p:nvSpPr>
          <p:spPr bwMode="auto">
            <a:xfrm>
              <a:off x="1578" y="3762"/>
              <a:ext cx="3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>
                  <a:solidFill>
                    <a:srgbClr val="FF6600"/>
                  </a:solidFill>
                  <a:latin typeface="Annifont"/>
                </a:rPr>
                <a:t>IIII</a:t>
              </a:r>
            </a:p>
          </p:txBody>
        </p:sp>
        <p:sp>
          <p:nvSpPr>
            <p:cNvPr id="14399" name="Line 55"/>
            <p:cNvSpPr>
              <a:spLocks noChangeShapeType="1"/>
            </p:cNvSpPr>
            <p:nvPr/>
          </p:nvSpPr>
          <p:spPr bwMode="auto">
            <a:xfrm flipV="1">
              <a:off x="1592" y="3824"/>
              <a:ext cx="514" cy="96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8" name="Group 56"/>
          <p:cNvGrpSpPr>
            <a:grpSpLocks/>
          </p:cNvGrpSpPr>
          <p:nvPr/>
        </p:nvGrpSpPr>
        <p:grpSpPr bwMode="auto">
          <a:xfrm>
            <a:off x="5219700" y="4805363"/>
            <a:ext cx="352425" cy="828675"/>
            <a:chOff x="3152" y="2870"/>
            <a:chExt cx="222" cy="522"/>
          </a:xfrm>
        </p:grpSpPr>
        <p:sp>
          <p:nvSpPr>
            <p:cNvPr id="14396" name="Text Box 57"/>
            <p:cNvSpPr txBox="1">
              <a:spLocks noChangeArrowheads="1"/>
            </p:cNvSpPr>
            <p:nvPr/>
          </p:nvSpPr>
          <p:spPr bwMode="auto">
            <a:xfrm>
              <a:off x="3152" y="2870"/>
              <a:ext cx="22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>
                  <a:solidFill>
                    <a:srgbClr val="FF6600"/>
                  </a:solidFill>
                  <a:latin typeface="Annifont"/>
                </a:rPr>
                <a:t>II</a:t>
              </a:r>
            </a:p>
          </p:txBody>
        </p:sp>
        <p:sp>
          <p:nvSpPr>
            <p:cNvPr id="14397" name="Text Box 58"/>
            <p:cNvSpPr txBox="1">
              <a:spLocks noChangeArrowheads="1"/>
            </p:cNvSpPr>
            <p:nvPr/>
          </p:nvSpPr>
          <p:spPr bwMode="auto">
            <a:xfrm>
              <a:off x="3180" y="3104"/>
              <a:ext cx="1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>
                  <a:solidFill>
                    <a:srgbClr val="FF6600"/>
                  </a:solidFill>
                  <a:latin typeface="Annifont"/>
                </a:rPr>
                <a:t>I</a:t>
              </a:r>
            </a:p>
          </p:txBody>
        </p:sp>
      </p:grpSp>
      <p:grpSp>
        <p:nvGrpSpPr>
          <p:cNvPr id="9" name="Group 59"/>
          <p:cNvGrpSpPr>
            <a:grpSpLocks/>
          </p:cNvGrpSpPr>
          <p:nvPr/>
        </p:nvGrpSpPr>
        <p:grpSpPr bwMode="auto">
          <a:xfrm>
            <a:off x="5156200" y="5872163"/>
            <a:ext cx="520700" cy="828675"/>
            <a:chOff x="3112" y="3542"/>
            <a:chExt cx="328" cy="522"/>
          </a:xfrm>
        </p:grpSpPr>
        <p:sp>
          <p:nvSpPr>
            <p:cNvPr id="14394" name="Text Box 60"/>
            <p:cNvSpPr txBox="1">
              <a:spLocks noChangeArrowheads="1"/>
            </p:cNvSpPr>
            <p:nvPr/>
          </p:nvSpPr>
          <p:spPr bwMode="auto">
            <a:xfrm>
              <a:off x="3112" y="3542"/>
              <a:ext cx="3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>
                  <a:solidFill>
                    <a:srgbClr val="FF6600"/>
                  </a:solidFill>
                  <a:latin typeface="Annifont"/>
                </a:rPr>
                <a:t>IIII</a:t>
              </a:r>
            </a:p>
          </p:txBody>
        </p:sp>
        <p:sp>
          <p:nvSpPr>
            <p:cNvPr id="14395" name="Text Box 61"/>
            <p:cNvSpPr txBox="1">
              <a:spLocks noChangeArrowheads="1"/>
            </p:cNvSpPr>
            <p:nvPr/>
          </p:nvSpPr>
          <p:spPr bwMode="auto">
            <a:xfrm>
              <a:off x="3198" y="3776"/>
              <a:ext cx="1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>
                  <a:solidFill>
                    <a:srgbClr val="FF6600"/>
                  </a:solidFill>
                  <a:latin typeface="Annifont"/>
                </a:rPr>
                <a:t>I</a:t>
              </a:r>
            </a:p>
          </p:txBody>
        </p:sp>
      </p:grpSp>
      <p:grpSp>
        <p:nvGrpSpPr>
          <p:cNvPr id="10" name="Group 62"/>
          <p:cNvGrpSpPr>
            <a:grpSpLocks/>
          </p:cNvGrpSpPr>
          <p:nvPr/>
        </p:nvGrpSpPr>
        <p:grpSpPr bwMode="auto">
          <a:xfrm>
            <a:off x="8042275" y="4729163"/>
            <a:ext cx="838200" cy="828675"/>
            <a:chOff x="4930" y="2822"/>
            <a:chExt cx="528" cy="522"/>
          </a:xfrm>
        </p:grpSpPr>
        <p:sp>
          <p:nvSpPr>
            <p:cNvPr id="14391" name="Text Box 63"/>
            <p:cNvSpPr txBox="1">
              <a:spLocks noChangeArrowheads="1"/>
            </p:cNvSpPr>
            <p:nvPr/>
          </p:nvSpPr>
          <p:spPr bwMode="auto">
            <a:xfrm>
              <a:off x="4958" y="2822"/>
              <a:ext cx="27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>
                  <a:solidFill>
                    <a:srgbClr val="FF6600"/>
                  </a:solidFill>
                  <a:latin typeface="Annifont"/>
                </a:rPr>
                <a:t>III</a:t>
              </a:r>
            </a:p>
          </p:txBody>
        </p:sp>
        <p:sp>
          <p:nvSpPr>
            <p:cNvPr id="14392" name="Text Box 64"/>
            <p:cNvSpPr txBox="1">
              <a:spLocks noChangeArrowheads="1"/>
            </p:cNvSpPr>
            <p:nvPr/>
          </p:nvSpPr>
          <p:spPr bwMode="auto">
            <a:xfrm>
              <a:off x="4930" y="3056"/>
              <a:ext cx="3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>
                  <a:solidFill>
                    <a:srgbClr val="FF6600"/>
                  </a:solidFill>
                  <a:latin typeface="Annifont"/>
                </a:rPr>
                <a:t>IIII</a:t>
              </a:r>
            </a:p>
          </p:txBody>
        </p:sp>
        <p:sp>
          <p:nvSpPr>
            <p:cNvPr id="14393" name="Line 65"/>
            <p:cNvSpPr>
              <a:spLocks noChangeShapeType="1"/>
            </p:cNvSpPr>
            <p:nvPr/>
          </p:nvSpPr>
          <p:spPr bwMode="auto">
            <a:xfrm flipV="1">
              <a:off x="4944" y="3118"/>
              <a:ext cx="514" cy="96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11" name="Group 66"/>
          <p:cNvGrpSpPr>
            <a:grpSpLocks/>
          </p:cNvGrpSpPr>
          <p:nvPr/>
        </p:nvGrpSpPr>
        <p:grpSpPr bwMode="auto">
          <a:xfrm>
            <a:off x="7772400" y="5834063"/>
            <a:ext cx="1209675" cy="863600"/>
            <a:chOff x="4760" y="3518"/>
            <a:chExt cx="762" cy="544"/>
          </a:xfrm>
        </p:grpSpPr>
        <p:sp>
          <p:nvSpPr>
            <p:cNvPr id="14389" name="Text Box 67"/>
            <p:cNvSpPr txBox="1">
              <a:spLocks noChangeArrowheads="1"/>
            </p:cNvSpPr>
            <p:nvPr/>
          </p:nvSpPr>
          <p:spPr bwMode="auto">
            <a:xfrm>
              <a:off x="4768" y="3518"/>
              <a:ext cx="22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>
                  <a:solidFill>
                    <a:srgbClr val="FF6600"/>
                  </a:solidFill>
                  <a:latin typeface="Annifont"/>
                </a:rPr>
                <a:t>II</a:t>
              </a:r>
            </a:p>
          </p:txBody>
        </p:sp>
        <p:sp>
          <p:nvSpPr>
            <p:cNvPr id="14390" name="Text Box 68"/>
            <p:cNvSpPr txBox="1">
              <a:spLocks noChangeArrowheads="1"/>
            </p:cNvSpPr>
            <p:nvPr/>
          </p:nvSpPr>
          <p:spPr bwMode="auto">
            <a:xfrm>
              <a:off x="4760" y="3774"/>
              <a:ext cx="76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ca-ES" sz="2400">
                  <a:solidFill>
                    <a:srgbClr val="FF6600"/>
                  </a:solidFill>
                  <a:latin typeface="Annifont"/>
                </a:rPr>
                <a:t>II </a:t>
              </a:r>
              <a:r>
                <a:rPr lang="ca-ES" sz="2400" b="1" i="1">
                  <a:solidFill>
                    <a:schemeClr val="bg1"/>
                  </a:solidFill>
                </a:rPr>
                <a:t>- V</a:t>
              </a:r>
              <a:endParaRPr lang="ca-ES" sz="2400">
                <a:solidFill>
                  <a:srgbClr val="FF6600"/>
                </a:solidFill>
                <a:latin typeface="Annifont"/>
              </a:endParaRPr>
            </a:p>
          </p:txBody>
        </p:sp>
      </p:grpSp>
      <p:sp>
        <p:nvSpPr>
          <p:cNvPr id="71749" name="Text Box 69"/>
          <p:cNvSpPr txBox="1">
            <a:spLocks noChangeArrowheads="1"/>
          </p:cNvSpPr>
          <p:nvPr/>
        </p:nvSpPr>
        <p:spPr bwMode="auto">
          <a:xfrm>
            <a:off x="4848225" y="2278063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a-ES" sz="2400" b="1">
                <a:solidFill>
                  <a:srgbClr val="FF6600"/>
                </a:solidFill>
                <a:latin typeface="Annifont"/>
              </a:rPr>
              <a:t>V</a:t>
            </a:r>
          </a:p>
        </p:txBody>
      </p:sp>
      <p:sp>
        <p:nvSpPr>
          <p:cNvPr id="71750" name="Text Box 70"/>
          <p:cNvSpPr txBox="1">
            <a:spLocks noChangeArrowheads="1"/>
          </p:cNvSpPr>
          <p:nvPr/>
        </p:nvSpPr>
        <p:spPr bwMode="auto">
          <a:xfrm>
            <a:off x="4302125" y="2824163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a-ES" sz="2400" b="1">
                <a:solidFill>
                  <a:srgbClr val="FF6600"/>
                </a:solidFill>
                <a:latin typeface="Annifont"/>
              </a:rPr>
              <a:t>2</a:t>
            </a:r>
          </a:p>
        </p:txBody>
      </p:sp>
      <p:sp>
        <p:nvSpPr>
          <p:cNvPr id="71751" name="Text Box 71"/>
          <p:cNvSpPr txBox="1">
            <a:spLocks noChangeArrowheads="1"/>
          </p:cNvSpPr>
          <p:nvPr/>
        </p:nvSpPr>
        <p:spPr bwMode="auto">
          <a:xfrm>
            <a:off x="5356225" y="3675063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a-ES" sz="2400" b="1">
                <a:solidFill>
                  <a:srgbClr val="FF6600"/>
                </a:solidFill>
                <a:latin typeface="Annifont"/>
              </a:rPr>
              <a:t>V</a:t>
            </a:r>
          </a:p>
        </p:txBody>
      </p:sp>
      <p:sp>
        <p:nvSpPr>
          <p:cNvPr id="71752" name="Text Box 72"/>
          <p:cNvSpPr txBox="1">
            <a:spLocks noChangeArrowheads="1"/>
          </p:cNvSpPr>
          <p:nvPr/>
        </p:nvSpPr>
        <p:spPr bwMode="auto">
          <a:xfrm>
            <a:off x="5953125" y="3205163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a-ES" sz="2400" b="1">
                <a:solidFill>
                  <a:srgbClr val="FF6600"/>
                </a:solidFill>
                <a:latin typeface="Annifont"/>
              </a:rPr>
              <a:t>0</a:t>
            </a:r>
          </a:p>
        </p:txBody>
      </p:sp>
      <p:sp>
        <p:nvSpPr>
          <p:cNvPr id="71753" name="Text Box 73"/>
          <p:cNvSpPr txBox="1">
            <a:spLocks noChangeArrowheads="1"/>
          </p:cNvSpPr>
          <p:nvPr/>
        </p:nvSpPr>
        <p:spPr bwMode="auto">
          <a:xfrm>
            <a:off x="5368925" y="2290763"/>
            <a:ext cx="500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a-ES" sz="2400">
                <a:solidFill>
                  <a:srgbClr val="FF6600"/>
                </a:solidFill>
                <a:latin typeface="Annifont"/>
              </a:rPr>
              <a:t>V</a:t>
            </a:r>
            <a:r>
              <a:rPr lang="ca-ES" sz="2400" baseline="-25000">
                <a:solidFill>
                  <a:srgbClr val="FF6600"/>
                </a:solidFill>
                <a:latin typeface="Annifont"/>
              </a:rPr>
              <a:t>2</a:t>
            </a:r>
            <a:endParaRPr lang="ca-ES" sz="2400">
              <a:solidFill>
                <a:srgbClr val="FF6600"/>
              </a:solidFill>
              <a:latin typeface="Annifont"/>
            </a:endParaRPr>
          </a:p>
        </p:txBody>
      </p:sp>
      <p:sp>
        <p:nvSpPr>
          <p:cNvPr id="71754" name="Text Box 74"/>
          <p:cNvSpPr txBox="1">
            <a:spLocks noChangeArrowheads="1"/>
          </p:cNvSpPr>
          <p:nvPr/>
        </p:nvSpPr>
        <p:spPr bwMode="auto">
          <a:xfrm>
            <a:off x="4314825" y="3205163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a-ES" sz="2400">
                <a:solidFill>
                  <a:srgbClr val="FF6600"/>
                </a:solidFill>
                <a:latin typeface="Annifont"/>
              </a:rPr>
              <a:t>1</a:t>
            </a:r>
          </a:p>
        </p:txBody>
      </p:sp>
      <p:sp>
        <p:nvSpPr>
          <p:cNvPr id="71755" name="Text Box 75"/>
          <p:cNvSpPr txBox="1">
            <a:spLocks noChangeArrowheads="1"/>
          </p:cNvSpPr>
          <p:nvPr/>
        </p:nvSpPr>
        <p:spPr bwMode="auto">
          <a:xfrm>
            <a:off x="5876925" y="2747963"/>
            <a:ext cx="500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a-ES" sz="2400">
                <a:solidFill>
                  <a:srgbClr val="FF6600"/>
                </a:solidFill>
                <a:latin typeface="Annifont"/>
              </a:rPr>
              <a:t>V</a:t>
            </a:r>
            <a:r>
              <a:rPr lang="ca-ES" sz="2400" baseline="-25000">
                <a:solidFill>
                  <a:srgbClr val="FF6600"/>
                </a:solidFill>
                <a:latin typeface="Annifont"/>
              </a:rPr>
              <a:t>4</a:t>
            </a:r>
            <a:endParaRPr lang="ca-ES" sz="2400">
              <a:solidFill>
                <a:srgbClr val="FF6600"/>
              </a:solidFill>
              <a:latin typeface="Annifont"/>
            </a:endParaRPr>
          </a:p>
        </p:txBody>
      </p:sp>
      <p:sp>
        <p:nvSpPr>
          <p:cNvPr id="71756" name="Text Box 76"/>
          <p:cNvSpPr txBox="1">
            <a:spLocks noChangeArrowheads="1"/>
          </p:cNvSpPr>
          <p:nvPr/>
        </p:nvSpPr>
        <p:spPr bwMode="auto">
          <a:xfrm>
            <a:off x="4302125" y="3675063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a-ES" sz="2400">
                <a:solidFill>
                  <a:srgbClr val="FF6600"/>
                </a:solidFill>
                <a:latin typeface="Annifont"/>
              </a:rPr>
              <a:t>V</a:t>
            </a:r>
          </a:p>
        </p:txBody>
      </p:sp>
      <p:sp>
        <p:nvSpPr>
          <p:cNvPr id="71757" name="Text Box 77"/>
          <p:cNvSpPr txBox="1">
            <a:spLocks noChangeArrowheads="1"/>
          </p:cNvSpPr>
          <p:nvPr/>
        </p:nvSpPr>
        <p:spPr bwMode="auto">
          <a:xfrm>
            <a:off x="5368925" y="2747963"/>
            <a:ext cx="500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a-ES" sz="2400">
                <a:solidFill>
                  <a:srgbClr val="FF6600"/>
                </a:solidFill>
                <a:latin typeface="Annifont"/>
              </a:rPr>
              <a:t>V</a:t>
            </a:r>
            <a:r>
              <a:rPr lang="ca-ES" sz="2400" baseline="-25000">
                <a:solidFill>
                  <a:srgbClr val="FF6600"/>
                </a:solidFill>
                <a:latin typeface="Annifont"/>
              </a:rPr>
              <a:t>2</a:t>
            </a:r>
            <a:endParaRPr lang="ca-ES" sz="2400">
              <a:solidFill>
                <a:srgbClr val="FF6600"/>
              </a:solidFill>
              <a:latin typeface="Annifont"/>
            </a:endParaRPr>
          </a:p>
        </p:txBody>
      </p:sp>
      <p:sp>
        <p:nvSpPr>
          <p:cNvPr id="71758" name="Text Box 78"/>
          <p:cNvSpPr txBox="1">
            <a:spLocks noChangeArrowheads="1"/>
          </p:cNvSpPr>
          <p:nvPr/>
        </p:nvSpPr>
        <p:spPr bwMode="auto">
          <a:xfrm>
            <a:off x="4848225" y="3205163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a-ES" sz="2400">
                <a:solidFill>
                  <a:srgbClr val="FF6600"/>
                </a:solidFill>
                <a:latin typeface="Annifont"/>
              </a:rPr>
              <a:t>2</a:t>
            </a:r>
          </a:p>
        </p:txBody>
      </p:sp>
      <p:sp>
        <p:nvSpPr>
          <p:cNvPr id="71759" name="Text Box 79"/>
          <p:cNvSpPr txBox="1">
            <a:spLocks noChangeArrowheads="1"/>
          </p:cNvSpPr>
          <p:nvPr/>
        </p:nvSpPr>
        <p:spPr bwMode="auto">
          <a:xfrm>
            <a:off x="5976938" y="2316163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a-ES" sz="2400">
                <a:solidFill>
                  <a:srgbClr val="FF6600"/>
                </a:solidFill>
                <a:latin typeface="Annifont"/>
              </a:rPr>
              <a:t>3</a:t>
            </a:r>
          </a:p>
        </p:txBody>
      </p:sp>
      <p:sp>
        <p:nvSpPr>
          <p:cNvPr id="71760" name="Text Box 80"/>
          <p:cNvSpPr txBox="1">
            <a:spLocks noChangeArrowheads="1"/>
          </p:cNvSpPr>
          <p:nvPr/>
        </p:nvSpPr>
        <p:spPr bwMode="auto">
          <a:xfrm>
            <a:off x="4835525" y="3662363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a-ES" sz="2400">
                <a:solidFill>
                  <a:srgbClr val="FF6600"/>
                </a:solidFill>
                <a:latin typeface="Annifont"/>
              </a:rPr>
              <a:t>1</a:t>
            </a:r>
          </a:p>
        </p:txBody>
      </p:sp>
      <p:grpSp>
        <p:nvGrpSpPr>
          <p:cNvPr id="12" name="Group 81"/>
          <p:cNvGrpSpPr>
            <a:grpSpLocks/>
          </p:cNvGrpSpPr>
          <p:nvPr/>
        </p:nvGrpSpPr>
        <p:grpSpPr bwMode="auto">
          <a:xfrm>
            <a:off x="6461125" y="2303463"/>
            <a:ext cx="336550" cy="1803400"/>
            <a:chOff x="3934" y="1282"/>
            <a:chExt cx="212" cy="1136"/>
          </a:xfrm>
        </p:grpSpPr>
        <p:sp>
          <p:nvSpPr>
            <p:cNvPr id="14385" name="Text Box 82"/>
            <p:cNvSpPr txBox="1">
              <a:spLocks noChangeArrowheads="1"/>
            </p:cNvSpPr>
            <p:nvPr/>
          </p:nvSpPr>
          <p:spPr bwMode="auto">
            <a:xfrm>
              <a:off x="3934" y="1282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 b="1">
                  <a:solidFill>
                    <a:schemeClr val="accent2"/>
                  </a:solidFill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14386" name="Text Box 83"/>
            <p:cNvSpPr txBox="1">
              <a:spLocks noChangeArrowheads="1"/>
            </p:cNvSpPr>
            <p:nvPr/>
          </p:nvSpPr>
          <p:spPr bwMode="auto">
            <a:xfrm>
              <a:off x="3934" y="1554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 b="1">
                  <a:solidFill>
                    <a:schemeClr val="accent2"/>
                  </a:solidFill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14387" name="Text Box 84"/>
            <p:cNvSpPr txBox="1">
              <a:spLocks noChangeArrowheads="1"/>
            </p:cNvSpPr>
            <p:nvPr/>
          </p:nvSpPr>
          <p:spPr bwMode="auto">
            <a:xfrm>
              <a:off x="3934" y="2130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 b="1">
                  <a:solidFill>
                    <a:schemeClr val="accent2"/>
                  </a:solidFill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14388" name="Text Box 85"/>
            <p:cNvSpPr txBox="1">
              <a:spLocks noChangeArrowheads="1"/>
            </p:cNvSpPr>
            <p:nvPr/>
          </p:nvSpPr>
          <p:spPr bwMode="auto">
            <a:xfrm>
              <a:off x="3934" y="1842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 b="1">
                  <a:solidFill>
                    <a:schemeClr val="accent2"/>
                  </a:solidFill>
                  <a:latin typeface="Times New Roman" pitchFamily="18" charset="0"/>
                </a:rPr>
                <a:t>0</a:t>
              </a:r>
            </a:p>
          </p:txBody>
        </p:sp>
      </p:grpSp>
      <p:sp>
        <p:nvSpPr>
          <p:cNvPr id="71766" name="Text Box 86"/>
          <p:cNvSpPr txBox="1">
            <a:spLocks noChangeArrowheads="1"/>
          </p:cNvSpPr>
          <p:nvPr/>
        </p:nvSpPr>
        <p:spPr bwMode="auto">
          <a:xfrm>
            <a:off x="6778625" y="2316163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a-ES" sz="2400" b="1">
                <a:solidFill>
                  <a:schemeClr val="accent2"/>
                </a:solidFill>
                <a:latin typeface="Times New Roman" pitchFamily="18" charset="0"/>
              </a:rPr>
              <a:t>10</a:t>
            </a:r>
          </a:p>
        </p:txBody>
      </p:sp>
      <p:grpSp>
        <p:nvGrpSpPr>
          <p:cNvPr id="13" name="Group 87"/>
          <p:cNvGrpSpPr>
            <a:grpSpLocks/>
          </p:cNvGrpSpPr>
          <p:nvPr/>
        </p:nvGrpSpPr>
        <p:grpSpPr bwMode="auto">
          <a:xfrm>
            <a:off x="6778625" y="2747963"/>
            <a:ext cx="488950" cy="1371600"/>
            <a:chOff x="4134" y="1562"/>
            <a:chExt cx="308" cy="864"/>
          </a:xfrm>
        </p:grpSpPr>
        <p:sp>
          <p:nvSpPr>
            <p:cNvPr id="14382" name="Text Box 88"/>
            <p:cNvSpPr txBox="1">
              <a:spLocks noChangeArrowheads="1"/>
            </p:cNvSpPr>
            <p:nvPr/>
          </p:nvSpPr>
          <p:spPr bwMode="auto">
            <a:xfrm>
              <a:off x="4174" y="1562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 b="1">
                  <a:solidFill>
                    <a:schemeClr val="accent2"/>
                  </a:solidFill>
                  <a:latin typeface="Times New Roman" pitchFamily="18" charset="0"/>
                </a:rPr>
                <a:t>8</a:t>
              </a:r>
            </a:p>
          </p:txBody>
        </p:sp>
        <p:sp>
          <p:nvSpPr>
            <p:cNvPr id="14383" name="Text Box 89"/>
            <p:cNvSpPr txBox="1">
              <a:spLocks noChangeArrowheads="1"/>
            </p:cNvSpPr>
            <p:nvPr/>
          </p:nvSpPr>
          <p:spPr bwMode="auto">
            <a:xfrm>
              <a:off x="4134" y="2138"/>
              <a:ext cx="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 b="1">
                  <a:solidFill>
                    <a:schemeClr val="accent2"/>
                  </a:solidFill>
                  <a:latin typeface="Times New Roman" pitchFamily="18" charset="0"/>
                </a:rPr>
                <a:t>11</a:t>
              </a:r>
            </a:p>
          </p:txBody>
        </p:sp>
        <p:sp>
          <p:nvSpPr>
            <p:cNvPr id="14384" name="Text Box 90"/>
            <p:cNvSpPr txBox="1">
              <a:spLocks noChangeArrowheads="1"/>
            </p:cNvSpPr>
            <p:nvPr/>
          </p:nvSpPr>
          <p:spPr bwMode="auto">
            <a:xfrm>
              <a:off x="4174" y="1850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 b="1">
                  <a:solidFill>
                    <a:schemeClr val="accent2"/>
                  </a:solidFill>
                  <a:latin typeface="Times New Roman" pitchFamily="18" charset="0"/>
                </a:rPr>
                <a:t>3</a:t>
              </a:r>
            </a:p>
          </p:txBody>
        </p:sp>
      </p:grpSp>
      <p:sp>
        <p:nvSpPr>
          <p:cNvPr id="71771" name="Text Box 91"/>
          <p:cNvSpPr txBox="1">
            <a:spLocks noChangeArrowheads="1"/>
          </p:cNvSpPr>
          <p:nvPr/>
        </p:nvSpPr>
        <p:spPr bwMode="auto">
          <a:xfrm>
            <a:off x="7210425" y="2303463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a-ES" sz="2400" b="1">
                <a:solidFill>
                  <a:srgbClr val="FF0000"/>
                </a:solidFill>
                <a:latin typeface="Times New Roman" pitchFamily="18" charset="0"/>
              </a:rPr>
              <a:t>8</a:t>
            </a:r>
          </a:p>
        </p:txBody>
      </p:sp>
      <p:grpSp>
        <p:nvGrpSpPr>
          <p:cNvPr id="14" name="Group 92"/>
          <p:cNvGrpSpPr>
            <a:grpSpLocks/>
          </p:cNvGrpSpPr>
          <p:nvPr/>
        </p:nvGrpSpPr>
        <p:grpSpPr bwMode="auto">
          <a:xfrm>
            <a:off x="7210425" y="2735263"/>
            <a:ext cx="336550" cy="1371600"/>
            <a:chOff x="4406" y="1554"/>
            <a:chExt cx="212" cy="864"/>
          </a:xfrm>
        </p:grpSpPr>
        <p:sp>
          <p:nvSpPr>
            <p:cNvPr id="14379" name="Text Box 93"/>
            <p:cNvSpPr txBox="1">
              <a:spLocks noChangeArrowheads="1"/>
            </p:cNvSpPr>
            <p:nvPr/>
          </p:nvSpPr>
          <p:spPr bwMode="auto">
            <a:xfrm>
              <a:off x="4406" y="1554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 b="1">
                  <a:solidFill>
                    <a:srgbClr val="FF0000"/>
                  </a:solidFill>
                  <a:latin typeface="Times New Roman" pitchFamily="18" charset="0"/>
                </a:rPr>
                <a:t>8</a:t>
              </a:r>
            </a:p>
          </p:txBody>
        </p:sp>
        <p:sp>
          <p:nvSpPr>
            <p:cNvPr id="14380" name="Text Box 94"/>
            <p:cNvSpPr txBox="1">
              <a:spLocks noChangeArrowheads="1"/>
            </p:cNvSpPr>
            <p:nvPr/>
          </p:nvSpPr>
          <p:spPr bwMode="auto">
            <a:xfrm>
              <a:off x="4406" y="2130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 b="1">
                  <a:solidFill>
                    <a:srgbClr val="FF0000"/>
                  </a:solidFill>
                  <a:latin typeface="Times New Roman" pitchFamily="18" charset="0"/>
                </a:rPr>
                <a:t>7</a:t>
              </a:r>
            </a:p>
          </p:txBody>
        </p:sp>
        <p:sp>
          <p:nvSpPr>
            <p:cNvPr id="14381" name="Text Box 95"/>
            <p:cNvSpPr txBox="1">
              <a:spLocks noChangeArrowheads="1"/>
            </p:cNvSpPr>
            <p:nvPr/>
          </p:nvSpPr>
          <p:spPr bwMode="auto">
            <a:xfrm>
              <a:off x="4406" y="1842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 b="1">
                  <a:solidFill>
                    <a:srgbClr val="FF0000"/>
                  </a:solidFill>
                  <a:latin typeface="Times New Roman" pitchFamily="18" charset="0"/>
                </a:rPr>
                <a:t>9</a:t>
              </a:r>
            </a:p>
          </p:txBody>
        </p:sp>
      </p:grpSp>
      <p:grpSp>
        <p:nvGrpSpPr>
          <p:cNvPr id="15" name="Group 96"/>
          <p:cNvGrpSpPr>
            <a:grpSpLocks/>
          </p:cNvGrpSpPr>
          <p:nvPr/>
        </p:nvGrpSpPr>
        <p:grpSpPr bwMode="auto">
          <a:xfrm>
            <a:off x="7540625" y="2290763"/>
            <a:ext cx="438150" cy="1803400"/>
            <a:chOff x="4614" y="1274"/>
            <a:chExt cx="276" cy="1136"/>
          </a:xfrm>
        </p:grpSpPr>
        <p:sp>
          <p:nvSpPr>
            <p:cNvPr id="14375" name="Text Box 97"/>
            <p:cNvSpPr txBox="1">
              <a:spLocks noChangeArrowheads="1"/>
            </p:cNvSpPr>
            <p:nvPr/>
          </p:nvSpPr>
          <p:spPr bwMode="auto">
            <a:xfrm>
              <a:off x="4662" y="1274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 b="1">
                  <a:solidFill>
                    <a:schemeClr val="accent2"/>
                  </a:solidFill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14376" name="Text Box 98"/>
            <p:cNvSpPr txBox="1">
              <a:spLocks noChangeArrowheads="1"/>
            </p:cNvSpPr>
            <p:nvPr/>
          </p:nvSpPr>
          <p:spPr bwMode="auto">
            <a:xfrm>
              <a:off x="4662" y="154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 b="1">
                  <a:solidFill>
                    <a:schemeClr val="accent2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14377" name="Text Box 99"/>
            <p:cNvSpPr txBox="1">
              <a:spLocks noChangeArrowheads="1"/>
            </p:cNvSpPr>
            <p:nvPr/>
          </p:nvSpPr>
          <p:spPr bwMode="auto">
            <a:xfrm>
              <a:off x="4662" y="2122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 b="1">
                  <a:solidFill>
                    <a:schemeClr val="accent2"/>
                  </a:solidFill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14378" name="Text Box 100"/>
            <p:cNvSpPr txBox="1">
              <a:spLocks noChangeArrowheads="1"/>
            </p:cNvSpPr>
            <p:nvPr/>
          </p:nvSpPr>
          <p:spPr bwMode="auto">
            <a:xfrm>
              <a:off x="4614" y="1834"/>
              <a:ext cx="2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 b="1">
                  <a:solidFill>
                    <a:srgbClr val="FF0000"/>
                  </a:solidFill>
                  <a:latin typeface="Times New Roman" pitchFamily="18" charset="0"/>
                </a:rPr>
                <a:t>-6</a:t>
              </a:r>
              <a:endParaRPr lang="ca-ES" sz="2400" b="1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6" name="Group 101"/>
          <p:cNvGrpSpPr>
            <a:grpSpLocks/>
          </p:cNvGrpSpPr>
          <p:nvPr/>
        </p:nvGrpSpPr>
        <p:grpSpPr bwMode="auto">
          <a:xfrm>
            <a:off x="8086725" y="2290763"/>
            <a:ext cx="336550" cy="1803400"/>
            <a:chOff x="4926" y="1274"/>
            <a:chExt cx="212" cy="1136"/>
          </a:xfrm>
        </p:grpSpPr>
        <p:sp>
          <p:nvSpPr>
            <p:cNvPr id="14371" name="Text Box 102"/>
            <p:cNvSpPr txBox="1">
              <a:spLocks noChangeArrowheads="1"/>
            </p:cNvSpPr>
            <p:nvPr/>
          </p:nvSpPr>
          <p:spPr bwMode="auto">
            <a:xfrm>
              <a:off x="4926" y="1274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 b="1">
                  <a:solidFill>
                    <a:schemeClr val="accent2"/>
                  </a:solidFill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14372" name="Text Box 103"/>
            <p:cNvSpPr txBox="1">
              <a:spLocks noChangeArrowheads="1"/>
            </p:cNvSpPr>
            <p:nvPr/>
          </p:nvSpPr>
          <p:spPr bwMode="auto">
            <a:xfrm>
              <a:off x="4926" y="154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 b="1">
                  <a:solidFill>
                    <a:schemeClr val="accent2"/>
                  </a:solidFill>
                  <a:latin typeface="Times New Roman" pitchFamily="18" charset="0"/>
                </a:rPr>
                <a:t>3</a:t>
              </a:r>
            </a:p>
          </p:txBody>
        </p:sp>
        <p:sp>
          <p:nvSpPr>
            <p:cNvPr id="14373" name="Text Box 104"/>
            <p:cNvSpPr txBox="1">
              <a:spLocks noChangeArrowheads="1"/>
            </p:cNvSpPr>
            <p:nvPr/>
          </p:nvSpPr>
          <p:spPr bwMode="auto">
            <a:xfrm>
              <a:off x="4926" y="2122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 b="1">
                  <a:solidFill>
                    <a:schemeClr val="accent2"/>
                  </a:solidFill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14374" name="Text Box 105"/>
            <p:cNvSpPr txBox="1">
              <a:spLocks noChangeArrowheads="1"/>
            </p:cNvSpPr>
            <p:nvPr/>
          </p:nvSpPr>
          <p:spPr bwMode="auto">
            <a:xfrm>
              <a:off x="4926" y="1834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a-ES" sz="2400" b="1">
                  <a:solidFill>
                    <a:schemeClr val="accent2"/>
                  </a:solidFill>
                  <a:latin typeface="Times New Roman" pitchFamily="18" charset="0"/>
                </a:rPr>
                <a:t>4</a:t>
              </a:r>
            </a:p>
          </p:txBody>
        </p:sp>
      </p:grpSp>
      <p:sp>
        <p:nvSpPr>
          <p:cNvPr id="71786" name="Line 106"/>
          <p:cNvSpPr>
            <a:spLocks noChangeShapeType="1"/>
          </p:cNvSpPr>
          <p:nvPr/>
        </p:nvSpPr>
        <p:spPr bwMode="auto">
          <a:xfrm flipV="1">
            <a:off x="3987800" y="2401888"/>
            <a:ext cx="2921000" cy="12700"/>
          </a:xfrm>
          <a:prstGeom prst="line">
            <a:avLst/>
          </a:prstGeom>
          <a:noFill/>
          <a:ln w="41275">
            <a:solidFill>
              <a:srgbClr val="C0C0C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a-ES"/>
          </a:p>
        </p:txBody>
      </p:sp>
      <p:sp>
        <p:nvSpPr>
          <p:cNvPr id="71787" name="Line 107"/>
          <p:cNvSpPr>
            <a:spLocks noChangeShapeType="1"/>
          </p:cNvSpPr>
          <p:nvPr/>
        </p:nvSpPr>
        <p:spPr bwMode="auto">
          <a:xfrm>
            <a:off x="4686300" y="2312988"/>
            <a:ext cx="0" cy="1828800"/>
          </a:xfrm>
          <a:prstGeom prst="line">
            <a:avLst/>
          </a:prstGeom>
          <a:noFill/>
          <a:ln w="41275">
            <a:solidFill>
              <a:srgbClr val="C0C0C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a-ES"/>
          </a:p>
        </p:txBody>
      </p:sp>
      <p:pic>
        <p:nvPicPr>
          <p:cNvPr id="14370" name="107 Imagen" descr="fce_color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013" y="96838"/>
            <a:ext cx="6699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4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5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5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5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5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5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5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1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1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6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1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71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5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7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5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7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7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5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71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71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5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C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71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71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8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71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71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71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71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71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71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8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EAEAE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71749" grpId="0" autoUpdateAnimBg="0"/>
      <p:bldP spid="71750" grpId="0" autoUpdateAnimBg="0"/>
      <p:bldP spid="71751" grpId="0" autoUpdateAnimBg="0"/>
      <p:bldP spid="71752" grpId="0" autoUpdateAnimBg="0"/>
      <p:bldP spid="71753" grpId="0" autoUpdateAnimBg="0"/>
      <p:bldP spid="71754" grpId="0" autoUpdateAnimBg="0"/>
      <p:bldP spid="71755" grpId="0" autoUpdateAnimBg="0"/>
      <p:bldP spid="71756" grpId="0" autoUpdateAnimBg="0"/>
      <p:bldP spid="71757" grpId="0" autoUpdateAnimBg="0"/>
      <p:bldP spid="71758" grpId="0" autoUpdateAnimBg="0"/>
      <p:bldP spid="71759" grpId="0" autoUpdateAnimBg="0"/>
      <p:bldP spid="71760" grpId="0" autoUpdateAnimBg="0"/>
      <p:bldP spid="71766" grpId="0" autoUpdateAnimBg="0"/>
      <p:bldP spid="71771" grpId="0" autoUpdateAnimBg="0"/>
      <p:bldP spid="71786" grpId="0" animBg="1"/>
      <p:bldP spid="7178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7"/>
          <p:cNvSpPr txBox="1">
            <a:spLocks noChangeArrowheads="1"/>
          </p:cNvSpPr>
          <p:nvPr/>
        </p:nvSpPr>
        <p:spPr bwMode="auto">
          <a:xfrm>
            <a:off x="0" y="227013"/>
            <a:ext cx="9144000" cy="106680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a-ES" sz="3200" b="1">
                <a:solidFill>
                  <a:srgbClr val="FFFF00"/>
                </a:solidFill>
              </a:rPr>
              <a:t>PRINCIPALS GESTS</a:t>
            </a:r>
          </a:p>
          <a:p>
            <a:pPr algn="ctr"/>
            <a:r>
              <a:rPr lang="ca-ES" sz="3200" b="1">
                <a:solidFill>
                  <a:srgbClr val="FFFF00"/>
                </a:solidFill>
              </a:rPr>
              <a:t>DE L’ÀRBITRE D’ESGRIMA</a:t>
            </a:r>
          </a:p>
        </p:txBody>
      </p:sp>
      <p:grpSp>
        <p:nvGrpSpPr>
          <p:cNvPr id="15363" name="Group 19"/>
          <p:cNvGrpSpPr>
            <a:grpSpLocks/>
          </p:cNvGrpSpPr>
          <p:nvPr/>
        </p:nvGrpSpPr>
        <p:grpSpPr bwMode="auto">
          <a:xfrm>
            <a:off x="228600" y="1389063"/>
            <a:ext cx="8686800" cy="2541587"/>
            <a:chOff x="144" y="1039"/>
            <a:chExt cx="5472" cy="1601"/>
          </a:xfrm>
        </p:grpSpPr>
        <p:pic>
          <p:nvPicPr>
            <p:cNvPr id="1537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4" y="1039"/>
              <a:ext cx="5472" cy="1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377" name="Group 18"/>
            <p:cNvGrpSpPr>
              <a:grpSpLocks/>
            </p:cNvGrpSpPr>
            <p:nvPr/>
          </p:nvGrpSpPr>
          <p:grpSpPr bwMode="auto">
            <a:xfrm>
              <a:off x="330" y="1128"/>
              <a:ext cx="5073" cy="1504"/>
              <a:chOff x="314" y="1360"/>
              <a:chExt cx="5073" cy="1504"/>
            </a:xfrm>
          </p:grpSpPr>
          <p:sp>
            <p:nvSpPr>
              <p:cNvPr id="15378" name="Text Box 4"/>
              <p:cNvSpPr txBox="1">
                <a:spLocks noChangeArrowheads="1"/>
              </p:cNvSpPr>
              <p:nvPr/>
            </p:nvSpPr>
            <p:spPr bwMode="auto">
              <a:xfrm>
                <a:off x="314" y="2498"/>
                <a:ext cx="1725" cy="3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ES_tradnl" sz="1600" b="1"/>
                  <a:t>Per a posar als tiradors en</a:t>
                </a:r>
              </a:p>
              <a:p>
                <a:pPr algn="ctr"/>
                <a:r>
                  <a:rPr lang="es-ES_tradnl" sz="1600" b="1"/>
                  <a:t>la posició de “en guàrdia”</a:t>
                </a:r>
              </a:p>
            </p:txBody>
          </p:sp>
          <p:sp>
            <p:nvSpPr>
              <p:cNvPr id="15379" name="Text Box 5"/>
              <p:cNvSpPr txBox="1">
                <a:spLocks noChangeArrowheads="1"/>
              </p:cNvSpPr>
              <p:nvPr/>
            </p:nvSpPr>
            <p:spPr bwMode="auto">
              <a:xfrm>
                <a:off x="2138" y="2498"/>
                <a:ext cx="1676" cy="3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ES_tradnl" sz="1600" b="1"/>
                  <a:t>Per a saber si els tiradors</a:t>
                </a:r>
              </a:p>
              <a:p>
                <a:pPr algn="ctr"/>
                <a:r>
                  <a:rPr lang="es-ES_tradnl" sz="1600" b="1"/>
                  <a:t>estan preparats</a:t>
                </a:r>
              </a:p>
            </p:txBody>
          </p:sp>
          <p:sp>
            <p:nvSpPr>
              <p:cNvPr id="15380" name="Text Box 6"/>
              <p:cNvSpPr txBox="1">
                <a:spLocks noChangeArrowheads="1"/>
              </p:cNvSpPr>
              <p:nvPr/>
            </p:nvSpPr>
            <p:spPr bwMode="auto">
              <a:xfrm>
                <a:off x="3937" y="2498"/>
                <a:ext cx="1450" cy="3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ES_tradnl" sz="1600" b="1"/>
                  <a:t>Per a iniciar i reiniciar</a:t>
                </a:r>
              </a:p>
              <a:p>
                <a:pPr algn="ctr"/>
                <a:r>
                  <a:rPr lang="es-ES_tradnl" sz="1600" b="1"/>
                  <a:t>els assalts</a:t>
                </a:r>
              </a:p>
            </p:txBody>
          </p:sp>
          <p:sp>
            <p:nvSpPr>
              <p:cNvPr id="15381" name="Text Box 9"/>
              <p:cNvSpPr txBox="1">
                <a:spLocks noChangeArrowheads="1"/>
              </p:cNvSpPr>
              <p:nvPr/>
            </p:nvSpPr>
            <p:spPr bwMode="auto">
              <a:xfrm>
                <a:off x="474" y="1368"/>
                <a:ext cx="476" cy="15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s-ES_tradnl" sz="1000" b="1">
                    <a:solidFill>
                      <a:schemeClr val="accent2"/>
                    </a:solidFill>
                    <a:latin typeface="Arial Narrow" pitchFamily="34" charset="0"/>
                  </a:rPr>
                  <a:t>En guàrdia!</a:t>
                </a:r>
              </a:p>
            </p:txBody>
          </p:sp>
          <p:sp>
            <p:nvSpPr>
              <p:cNvPr id="15382" name="Text Box 10"/>
              <p:cNvSpPr txBox="1">
                <a:spLocks noChangeArrowheads="1"/>
              </p:cNvSpPr>
              <p:nvPr/>
            </p:nvSpPr>
            <p:spPr bwMode="auto">
              <a:xfrm>
                <a:off x="2240" y="1360"/>
                <a:ext cx="458" cy="15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s-ES_tradnl" sz="1000" b="1">
                    <a:solidFill>
                      <a:schemeClr val="accent2"/>
                    </a:solidFill>
                    <a:latin typeface="Arial Narrow" pitchFamily="34" charset="0"/>
                  </a:rPr>
                  <a:t>Preparats?</a:t>
                </a:r>
              </a:p>
            </p:txBody>
          </p:sp>
          <p:sp>
            <p:nvSpPr>
              <p:cNvPr id="15383" name="Text Box 11"/>
              <p:cNvSpPr txBox="1">
                <a:spLocks noChangeArrowheads="1"/>
              </p:cNvSpPr>
              <p:nvPr/>
            </p:nvSpPr>
            <p:spPr bwMode="auto">
              <a:xfrm>
                <a:off x="3822" y="1368"/>
                <a:ext cx="474" cy="15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s-ES_tradnl" sz="1000" b="1">
                    <a:solidFill>
                      <a:schemeClr val="accent2"/>
                    </a:solidFill>
                    <a:latin typeface="Arial Narrow" pitchFamily="34" charset="0"/>
                  </a:rPr>
                  <a:t>Endavant!</a:t>
                </a:r>
              </a:p>
            </p:txBody>
          </p:sp>
        </p:grpSp>
      </p:grpSp>
      <p:sp>
        <p:nvSpPr>
          <p:cNvPr id="15364" name="Rectangle 24"/>
          <p:cNvSpPr>
            <a:spLocks noChangeArrowheads="1"/>
          </p:cNvSpPr>
          <p:nvPr/>
        </p:nvSpPr>
        <p:spPr bwMode="auto">
          <a:xfrm>
            <a:off x="3314700" y="3968750"/>
            <a:ext cx="3611563" cy="288290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a-ES"/>
          </a:p>
        </p:txBody>
      </p:sp>
      <p:grpSp>
        <p:nvGrpSpPr>
          <p:cNvPr id="15365" name="Group 32"/>
          <p:cNvGrpSpPr>
            <a:grpSpLocks/>
          </p:cNvGrpSpPr>
          <p:nvPr/>
        </p:nvGrpSpPr>
        <p:grpSpPr bwMode="auto">
          <a:xfrm>
            <a:off x="92075" y="3986213"/>
            <a:ext cx="8823325" cy="2835275"/>
            <a:chOff x="58" y="2511"/>
            <a:chExt cx="5702" cy="1786"/>
          </a:xfrm>
        </p:grpSpPr>
        <p:grpSp>
          <p:nvGrpSpPr>
            <p:cNvPr id="15367" name="Group 20"/>
            <p:cNvGrpSpPr>
              <a:grpSpLocks/>
            </p:cNvGrpSpPr>
            <p:nvPr/>
          </p:nvGrpSpPr>
          <p:grpSpPr bwMode="auto">
            <a:xfrm>
              <a:off x="58" y="2511"/>
              <a:ext cx="4032" cy="1786"/>
              <a:chOff x="960" y="2252"/>
              <a:chExt cx="4032" cy="1777"/>
            </a:xfrm>
          </p:grpSpPr>
          <p:pic>
            <p:nvPicPr>
              <p:cNvPr id="15373" name="Picture 2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5842" r="7921"/>
              <a:stretch>
                <a:fillRect/>
              </a:stretch>
            </p:blipFill>
            <p:spPr bwMode="auto">
              <a:xfrm>
                <a:off x="960" y="2252"/>
                <a:ext cx="4032" cy="1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374" name="Text Box 22"/>
              <p:cNvSpPr txBox="1">
                <a:spLocks noChangeArrowheads="1"/>
              </p:cNvSpPr>
              <p:nvPr/>
            </p:nvSpPr>
            <p:spPr bwMode="auto">
              <a:xfrm>
                <a:off x="960" y="3618"/>
                <a:ext cx="1920" cy="36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s-ES_tradnl" sz="1600" b="1"/>
                  <a:t>Per a aturar l’assalt           </a:t>
                </a:r>
              </a:p>
              <a:p>
                <a:pPr algn="ctr"/>
                <a:r>
                  <a:rPr lang="es-ES_tradnl" sz="1600" b="1"/>
                  <a:t>        </a:t>
                </a:r>
              </a:p>
            </p:txBody>
          </p:sp>
          <p:sp>
            <p:nvSpPr>
              <p:cNvPr id="15375" name="Text Box 23"/>
              <p:cNvSpPr txBox="1">
                <a:spLocks noChangeArrowheads="1"/>
              </p:cNvSpPr>
              <p:nvPr/>
            </p:nvSpPr>
            <p:spPr bwMode="auto">
              <a:xfrm>
                <a:off x="1398" y="2382"/>
                <a:ext cx="396" cy="230"/>
              </a:xfrm>
              <a:prstGeom prst="rect">
                <a:avLst/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ct val="75000"/>
                  </a:lnSpc>
                </a:pPr>
                <a:r>
                  <a:rPr lang="es-ES_tradnl" sz="1200" b="1">
                    <a:solidFill>
                      <a:srgbClr val="FFFF00"/>
                    </a:solidFill>
                    <a:latin typeface="Arial Narrow" pitchFamily="34" charset="0"/>
                  </a:rPr>
                  <a:t>ALTO !</a:t>
                </a:r>
                <a:r>
                  <a:rPr lang="es-ES_tradnl" sz="500" b="1">
                    <a:solidFill>
                      <a:srgbClr val="FFFF00"/>
                    </a:solidFill>
                    <a:latin typeface="Arial Narrow" pitchFamily="34" charset="0"/>
                  </a:rPr>
                  <a:t> </a:t>
                </a:r>
              </a:p>
              <a:p>
                <a:pPr>
                  <a:lnSpc>
                    <a:spcPct val="75000"/>
                  </a:lnSpc>
                </a:pPr>
                <a:endParaRPr lang="es-ES_tradnl" sz="1200" b="1">
                  <a:solidFill>
                    <a:srgbClr val="FFFF00"/>
                  </a:solidFill>
                  <a:latin typeface="Arial Narrow" pitchFamily="34" charset="0"/>
                </a:endParaRPr>
              </a:p>
            </p:txBody>
          </p:sp>
        </p:grpSp>
        <p:pic>
          <p:nvPicPr>
            <p:cNvPr id="15368" name="Picture 27"/>
            <p:cNvPicPr>
              <a:picLocks noChangeAspect="1" noChangeArrowheads="1"/>
            </p:cNvPicPr>
            <p:nvPr/>
          </p:nvPicPr>
          <p:blipFill>
            <a:blip r:embed="rId5" cstate="print"/>
            <a:srcRect l="22223" r="5051" b="10428"/>
            <a:stretch>
              <a:fillRect/>
            </a:stretch>
          </p:blipFill>
          <p:spPr bwMode="auto">
            <a:xfrm>
              <a:off x="1795" y="2512"/>
              <a:ext cx="3965" cy="1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9" name="Text Box 28"/>
            <p:cNvSpPr txBox="1">
              <a:spLocks noChangeArrowheads="1"/>
            </p:cNvSpPr>
            <p:nvPr/>
          </p:nvSpPr>
          <p:spPr bwMode="auto">
            <a:xfrm>
              <a:off x="1669" y="3752"/>
              <a:ext cx="2692" cy="5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_tradnl" sz="1600" b="1"/>
                <a:t>  L’àrbitre indica la FALTA del tirador de  </a:t>
              </a:r>
            </a:p>
            <a:p>
              <a:pPr algn="ctr"/>
              <a:r>
                <a:rPr lang="es-ES_tradnl" sz="1600" b="1"/>
                <a:t>la dreta i li mostra la TARGETA</a:t>
              </a:r>
            </a:p>
            <a:p>
              <a:pPr algn="ctr"/>
              <a:r>
                <a:rPr lang="es-ES_tradnl" sz="1600" b="1"/>
                <a:t>corresponent a la sanció imposada</a:t>
              </a:r>
            </a:p>
          </p:txBody>
        </p:sp>
        <p:sp>
          <p:nvSpPr>
            <p:cNvPr id="15370" name="Text Box 29"/>
            <p:cNvSpPr txBox="1">
              <a:spLocks noChangeArrowheads="1"/>
            </p:cNvSpPr>
            <p:nvPr/>
          </p:nvSpPr>
          <p:spPr bwMode="auto">
            <a:xfrm>
              <a:off x="3913" y="2689"/>
              <a:ext cx="1595" cy="173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_tradnl" sz="1200" b="1">
                  <a:solidFill>
                    <a:schemeClr val="accent2"/>
                  </a:solidFill>
                  <a:latin typeface="Arial Narrow" pitchFamily="34" charset="0"/>
                </a:rPr>
                <a:t>Targeta GROGA: Advertència                </a:t>
              </a:r>
            </a:p>
          </p:txBody>
        </p:sp>
        <p:sp>
          <p:nvSpPr>
            <p:cNvPr id="15371" name="Text Box 30"/>
            <p:cNvSpPr txBox="1">
              <a:spLocks noChangeArrowheads="1"/>
            </p:cNvSpPr>
            <p:nvPr/>
          </p:nvSpPr>
          <p:spPr bwMode="auto">
            <a:xfrm>
              <a:off x="3913" y="2840"/>
              <a:ext cx="1595" cy="17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_tradnl" sz="1200" b="1">
                  <a:solidFill>
                    <a:srgbClr val="FFFF00"/>
                  </a:solidFill>
                  <a:latin typeface="Arial Narrow" pitchFamily="34" charset="0"/>
                </a:rPr>
                <a:t>Targeta VERMELLA: 1 tocat en contra  </a:t>
              </a:r>
            </a:p>
          </p:txBody>
        </p:sp>
        <p:sp>
          <p:nvSpPr>
            <p:cNvPr id="15372" name="Text Box 31"/>
            <p:cNvSpPr txBox="1">
              <a:spLocks noChangeArrowheads="1"/>
            </p:cNvSpPr>
            <p:nvPr/>
          </p:nvSpPr>
          <p:spPr bwMode="auto">
            <a:xfrm>
              <a:off x="3913" y="2999"/>
              <a:ext cx="1595" cy="17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_tradnl" sz="1200" b="1">
                  <a:solidFill>
                    <a:schemeClr val="bg1"/>
                  </a:solidFill>
                  <a:latin typeface="Arial Narrow" pitchFamily="34" charset="0"/>
                </a:rPr>
                <a:t>Targeta NEGRA: Exclusió  </a:t>
              </a:r>
            </a:p>
          </p:txBody>
        </p:sp>
      </p:grpSp>
      <p:pic>
        <p:nvPicPr>
          <p:cNvPr id="15366" name="22 Imagen" descr="fce_colors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59788" y="241300"/>
            <a:ext cx="671512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/>
          <p:cNvSpPr txBox="1">
            <a:spLocks noChangeArrowheads="1"/>
          </p:cNvSpPr>
          <p:nvPr/>
        </p:nvSpPr>
        <p:spPr bwMode="auto">
          <a:xfrm>
            <a:off x="6715125" y="1247775"/>
            <a:ext cx="628650" cy="3492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</a:pPr>
            <a:r>
              <a:rPr lang="es-ES_tradnl" sz="1200" b="1">
                <a:solidFill>
                  <a:schemeClr val="accent2"/>
                </a:solidFill>
                <a:latin typeface="Arial Narrow" pitchFamily="34" charset="0"/>
              </a:rPr>
              <a:t>Punto ! </a:t>
            </a:r>
            <a:endParaRPr lang="es-ES_tradnl" sz="500" b="1">
              <a:solidFill>
                <a:schemeClr val="accent2"/>
              </a:solidFill>
              <a:latin typeface="Arial Narrow" pitchFamily="34" charset="0"/>
            </a:endParaRPr>
          </a:p>
          <a:p>
            <a:pPr algn="ctr">
              <a:lnSpc>
                <a:spcPct val="70000"/>
              </a:lnSpc>
            </a:pPr>
            <a:endParaRPr lang="es-ES_tradnl" sz="1200" b="1">
              <a:solidFill>
                <a:schemeClr val="accent2"/>
              </a:solidFill>
              <a:latin typeface="Arial Narrow" pitchFamily="34" charset="0"/>
            </a:endParaRPr>
          </a:p>
        </p:txBody>
      </p:sp>
      <p:grpSp>
        <p:nvGrpSpPr>
          <p:cNvPr id="16387" name="Group 35"/>
          <p:cNvGrpSpPr>
            <a:grpSpLocks/>
          </p:cNvGrpSpPr>
          <p:nvPr/>
        </p:nvGrpSpPr>
        <p:grpSpPr bwMode="auto">
          <a:xfrm>
            <a:off x="301625" y="3806825"/>
            <a:ext cx="7315200" cy="2663825"/>
            <a:chOff x="574" y="2398"/>
            <a:chExt cx="4608" cy="1678"/>
          </a:xfrm>
        </p:grpSpPr>
        <p:pic>
          <p:nvPicPr>
            <p:cNvPr id="16396" name="Picture 1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4" y="2398"/>
              <a:ext cx="4608" cy="1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7" name="Text Box 18"/>
            <p:cNvSpPr txBox="1">
              <a:spLocks noChangeArrowheads="1"/>
            </p:cNvSpPr>
            <p:nvPr/>
          </p:nvSpPr>
          <p:spPr bwMode="auto">
            <a:xfrm>
              <a:off x="983" y="3646"/>
              <a:ext cx="1518" cy="36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_tradnl" sz="1600" b="1"/>
                <a:t>Tocats els dos tiradors</a:t>
              </a:r>
            </a:p>
            <a:p>
              <a:pPr algn="ctr"/>
              <a:r>
                <a:rPr lang="es-ES_tradnl" sz="1600" b="1"/>
                <a:t>     </a:t>
              </a:r>
            </a:p>
          </p:txBody>
        </p:sp>
        <p:sp>
          <p:nvSpPr>
            <p:cNvPr id="16398" name="Text Box 19"/>
            <p:cNvSpPr txBox="1">
              <a:spLocks noChangeArrowheads="1"/>
            </p:cNvSpPr>
            <p:nvPr/>
          </p:nvSpPr>
          <p:spPr bwMode="auto">
            <a:xfrm>
              <a:off x="3171" y="3646"/>
              <a:ext cx="1611" cy="36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_tradnl" sz="1600" b="1"/>
                <a:t>1 punt per a cada tirador</a:t>
              </a:r>
            </a:p>
            <a:p>
              <a:pPr algn="ctr"/>
              <a:r>
                <a:rPr lang="es-ES_tradnl" sz="1600" b="1"/>
                <a:t>     </a:t>
              </a:r>
            </a:p>
          </p:txBody>
        </p:sp>
        <p:sp>
          <p:nvSpPr>
            <p:cNvPr id="16399" name="Text Box 20"/>
            <p:cNvSpPr txBox="1">
              <a:spLocks noChangeArrowheads="1"/>
            </p:cNvSpPr>
            <p:nvPr/>
          </p:nvSpPr>
          <p:spPr bwMode="auto">
            <a:xfrm>
              <a:off x="1078" y="2554"/>
              <a:ext cx="594" cy="15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ES_tradnl" sz="1200" b="1">
                  <a:solidFill>
                    <a:schemeClr val="accent2"/>
                  </a:solidFill>
                  <a:latin typeface="Arial Narrow" pitchFamily="34" charset="0"/>
                </a:rPr>
                <a:t>TOCATS !</a:t>
              </a:r>
            </a:p>
          </p:txBody>
        </p:sp>
        <p:sp>
          <p:nvSpPr>
            <p:cNvPr id="16400" name="Text Box 21"/>
            <p:cNvSpPr txBox="1">
              <a:spLocks noChangeArrowheads="1"/>
            </p:cNvSpPr>
            <p:nvPr/>
          </p:nvSpPr>
          <p:spPr bwMode="auto">
            <a:xfrm>
              <a:off x="3322" y="2560"/>
              <a:ext cx="552" cy="15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ES_tradnl" sz="1200" b="1">
                  <a:solidFill>
                    <a:schemeClr val="accent2"/>
                  </a:solidFill>
                  <a:latin typeface="Arial Narrow" pitchFamily="34" charset="0"/>
                </a:rPr>
                <a:t>PUNTS !</a:t>
              </a:r>
            </a:p>
          </p:txBody>
        </p:sp>
      </p:grpSp>
      <p:grpSp>
        <p:nvGrpSpPr>
          <p:cNvPr id="16388" name="Group 36"/>
          <p:cNvGrpSpPr>
            <a:grpSpLocks/>
          </p:cNvGrpSpPr>
          <p:nvPr/>
        </p:nvGrpSpPr>
        <p:grpSpPr bwMode="auto">
          <a:xfrm>
            <a:off x="355600" y="584200"/>
            <a:ext cx="8305800" cy="2692400"/>
            <a:chOff x="288" y="576"/>
            <a:chExt cx="5232" cy="1696"/>
          </a:xfrm>
        </p:grpSpPr>
        <p:pic>
          <p:nvPicPr>
            <p:cNvPr id="1639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" y="576"/>
              <a:ext cx="5232" cy="1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2" name="Text Box 4"/>
            <p:cNvSpPr txBox="1">
              <a:spLocks noChangeArrowheads="1"/>
            </p:cNvSpPr>
            <p:nvPr/>
          </p:nvSpPr>
          <p:spPr bwMode="auto">
            <a:xfrm>
              <a:off x="2193" y="1872"/>
              <a:ext cx="1605" cy="36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_tradnl" sz="1600" b="1"/>
                <a:t>Tocat contra el tirador</a:t>
              </a:r>
            </a:p>
            <a:p>
              <a:pPr algn="ctr"/>
              <a:r>
                <a:rPr lang="es-ES_tradnl" sz="1600" b="1"/>
                <a:t>de l’esquerra de l’àrbitre</a:t>
              </a:r>
            </a:p>
          </p:txBody>
        </p:sp>
        <p:sp>
          <p:nvSpPr>
            <p:cNvPr id="16393" name="Text Box 5"/>
            <p:cNvSpPr txBox="1">
              <a:spLocks noChangeArrowheads="1"/>
            </p:cNvSpPr>
            <p:nvPr/>
          </p:nvSpPr>
          <p:spPr bwMode="auto">
            <a:xfrm>
              <a:off x="3877" y="1872"/>
              <a:ext cx="1643" cy="36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ES_tradnl" sz="1600" b="1"/>
                <a:t>1 punt per al tirador</a:t>
              </a:r>
            </a:p>
            <a:p>
              <a:pPr algn="ctr"/>
              <a:r>
                <a:rPr lang="es-ES_tradnl" sz="1600" b="1"/>
                <a:t>de la dreta de l’àrbitre</a:t>
              </a:r>
            </a:p>
          </p:txBody>
        </p:sp>
        <p:sp>
          <p:nvSpPr>
            <p:cNvPr id="16394" name="Text Box 33"/>
            <p:cNvSpPr txBox="1">
              <a:spLocks noChangeArrowheads="1"/>
            </p:cNvSpPr>
            <p:nvPr/>
          </p:nvSpPr>
          <p:spPr bwMode="auto">
            <a:xfrm>
              <a:off x="2418" y="778"/>
              <a:ext cx="478" cy="24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ES_tradnl" sz="1200" b="1">
                  <a:solidFill>
                    <a:schemeClr val="accent2"/>
                  </a:solidFill>
                  <a:latin typeface="Arial Narrow" pitchFamily="34" charset="0"/>
                </a:rPr>
                <a:t>TOCAT!</a:t>
              </a:r>
            </a:p>
            <a:p>
              <a:pPr algn="ctr">
                <a:lnSpc>
                  <a:spcPct val="80000"/>
                </a:lnSpc>
              </a:pPr>
              <a:endParaRPr lang="es-ES_tradnl" sz="1200" b="1">
                <a:solidFill>
                  <a:schemeClr val="accent2"/>
                </a:solidFill>
                <a:latin typeface="Arial Narrow" pitchFamily="34" charset="0"/>
              </a:endParaRPr>
            </a:p>
          </p:txBody>
        </p:sp>
        <p:sp>
          <p:nvSpPr>
            <p:cNvPr id="16395" name="Text Box 34"/>
            <p:cNvSpPr txBox="1">
              <a:spLocks noChangeArrowheads="1"/>
            </p:cNvSpPr>
            <p:nvPr/>
          </p:nvSpPr>
          <p:spPr bwMode="auto">
            <a:xfrm>
              <a:off x="4222" y="780"/>
              <a:ext cx="396" cy="24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ES_tradnl" sz="1200" b="1">
                  <a:solidFill>
                    <a:schemeClr val="accent2"/>
                  </a:solidFill>
                  <a:latin typeface="Arial Narrow" pitchFamily="34" charset="0"/>
                </a:rPr>
                <a:t>PUNT!</a:t>
              </a:r>
            </a:p>
            <a:p>
              <a:pPr algn="ctr">
                <a:lnSpc>
                  <a:spcPct val="80000"/>
                </a:lnSpc>
              </a:pPr>
              <a:endParaRPr lang="es-ES_tradnl" sz="1200" b="1">
                <a:solidFill>
                  <a:schemeClr val="accent2"/>
                </a:solidFill>
                <a:latin typeface="Arial Narrow" pitchFamily="34" charset="0"/>
              </a:endParaRPr>
            </a:p>
          </p:txBody>
        </p:sp>
      </p:grpSp>
      <p:sp>
        <p:nvSpPr>
          <p:cNvPr id="16389" name="Rectangle 37"/>
          <p:cNvSpPr>
            <a:spLocks noChangeArrowheads="1"/>
          </p:cNvSpPr>
          <p:nvPr/>
        </p:nvSpPr>
        <p:spPr bwMode="auto">
          <a:xfrm>
            <a:off x="314325" y="508000"/>
            <a:ext cx="3090863" cy="2882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a-ES"/>
          </a:p>
        </p:txBody>
      </p:sp>
      <p:pic>
        <p:nvPicPr>
          <p:cNvPr id="16390" name="15 Imagen" descr="fce_color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6913" y="188913"/>
            <a:ext cx="6699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3" descr="_33V9970"/>
          <p:cNvPicPr>
            <a:picLocks noChangeAspect="1" noChangeArrowheads="1"/>
          </p:cNvPicPr>
          <p:nvPr/>
        </p:nvPicPr>
        <p:blipFill>
          <a:blip r:embed="rId2" cstate="print">
            <a:lum bright="30000" contrast="-30000"/>
          </a:blip>
          <a:srcRect/>
          <a:stretch>
            <a:fillRect/>
          </a:stretch>
        </p:blipFill>
        <p:spPr bwMode="auto">
          <a:xfrm>
            <a:off x="-757238" y="-26988"/>
            <a:ext cx="10874376" cy="725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3081"/>
          <p:cNvSpPr txBox="1">
            <a:spLocks noChangeArrowheads="1"/>
          </p:cNvSpPr>
          <p:nvPr/>
        </p:nvSpPr>
        <p:spPr bwMode="auto">
          <a:xfrm>
            <a:off x="0" y="227013"/>
            <a:ext cx="9144000" cy="579437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a-ES" sz="3200" b="1">
                <a:solidFill>
                  <a:srgbClr val="FFFF00"/>
                </a:solidFill>
              </a:rPr>
              <a:t>SANCIONS</a:t>
            </a:r>
          </a:p>
        </p:txBody>
      </p:sp>
      <p:sp>
        <p:nvSpPr>
          <p:cNvPr id="17412" name="Rectangle 3120"/>
          <p:cNvSpPr>
            <a:spLocks noChangeArrowheads="1"/>
          </p:cNvSpPr>
          <p:nvPr/>
        </p:nvSpPr>
        <p:spPr bwMode="auto">
          <a:xfrm>
            <a:off x="222250" y="958850"/>
            <a:ext cx="2584450" cy="2479675"/>
          </a:xfrm>
          <a:prstGeom prst="rect">
            <a:avLst/>
          </a:prstGeom>
          <a:noFill/>
          <a:ln w="38100" cmpd="dbl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a-ES"/>
          </a:p>
        </p:txBody>
      </p:sp>
      <p:sp>
        <p:nvSpPr>
          <p:cNvPr id="17413" name="Rectangle 3075"/>
          <p:cNvSpPr>
            <a:spLocks noChangeArrowheads="1"/>
          </p:cNvSpPr>
          <p:nvPr/>
        </p:nvSpPr>
        <p:spPr bwMode="auto">
          <a:xfrm>
            <a:off x="400050" y="908050"/>
            <a:ext cx="1749425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a-ES" sz="1600">
              <a:solidFill>
                <a:schemeClr val="accent2"/>
              </a:solidFill>
            </a:endParaRPr>
          </a:p>
          <a:p>
            <a:r>
              <a:rPr lang="ca-ES" sz="1600" b="1">
                <a:solidFill>
                  <a:schemeClr val="accent2"/>
                </a:solidFill>
              </a:rPr>
              <a:t>ADVERTÈNCIA</a:t>
            </a:r>
          </a:p>
          <a:p>
            <a:endParaRPr lang="ca-ES" sz="1600">
              <a:solidFill>
                <a:schemeClr val="accent2"/>
              </a:solidFill>
            </a:endParaRPr>
          </a:p>
          <a:p>
            <a:endParaRPr lang="ca-ES" sz="1600">
              <a:solidFill>
                <a:schemeClr val="accent2"/>
              </a:solidFill>
            </a:endParaRPr>
          </a:p>
          <a:p>
            <a:r>
              <a:rPr lang="ca-ES" sz="1600" b="1">
                <a:solidFill>
                  <a:schemeClr val="accent2"/>
                </a:solidFill>
              </a:rPr>
              <a:t>TOCAT DE</a:t>
            </a:r>
          </a:p>
          <a:p>
            <a:r>
              <a:rPr lang="ca-ES" sz="1600" b="1">
                <a:solidFill>
                  <a:schemeClr val="accent2"/>
                </a:solidFill>
              </a:rPr>
              <a:t>PENALITZACIÓ</a:t>
            </a:r>
          </a:p>
          <a:p>
            <a:endParaRPr lang="ca-ES" sz="1600">
              <a:solidFill>
                <a:schemeClr val="accent2"/>
              </a:solidFill>
            </a:endParaRPr>
          </a:p>
          <a:p>
            <a:endParaRPr lang="ca-ES" sz="1600">
              <a:solidFill>
                <a:schemeClr val="accent2"/>
              </a:solidFill>
            </a:endParaRPr>
          </a:p>
          <a:p>
            <a:r>
              <a:rPr lang="ca-ES" sz="1600" b="1">
                <a:solidFill>
                  <a:schemeClr val="accent2"/>
                </a:solidFill>
              </a:rPr>
              <a:t>EXCLUSIÓ</a:t>
            </a:r>
            <a:endParaRPr lang="ca-ES" sz="1600">
              <a:solidFill>
                <a:schemeClr val="accent2"/>
              </a:solidFill>
            </a:endParaRPr>
          </a:p>
        </p:txBody>
      </p:sp>
      <p:grpSp>
        <p:nvGrpSpPr>
          <p:cNvPr id="17414" name="Group 3119"/>
          <p:cNvGrpSpPr>
            <a:grpSpLocks/>
          </p:cNvGrpSpPr>
          <p:nvPr/>
        </p:nvGrpSpPr>
        <p:grpSpPr bwMode="auto">
          <a:xfrm>
            <a:off x="2243138" y="1198563"/>
            <a:ext cx="323850" cy="1981200"/>
            <a:chOff x="3302" y="872"/>
            <a:chExt cx="204" cy="1248"/>
          </a:xfrm>
        </p:grpSpPr>
        <p:sp>
          <p:nvSpPr>
            <p:cNvPr id="17451" name="AutoShape 3076"/>
            <p:cNvSpPr>
              <a:spLocks noChangeArrowheads="1"/>
            </p:cNvSpPr>
            <p:nvPr/>
          </p:nvSpPr>
          <p:spPr bwMode="auto">
            <a:xfrm>
              <a:off x="3302" y="872"/>
              <a:ext cx="204" cy="3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7452" name="AutoShape 3077"/>
            <p:cNvSpPr>
              <a:spLocks noChangeArrowheads="1"/>
            </p:cNvSpPr>
            <p:nvPr/>
          </p:nvSpPr>
          <p:spPr bwMode="auto">
            <a:xfrm>
              <a:off x="3302" y="1356"/>
              <a:ext cx="204" cy="312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7453" name="AutoShape 3079"/>
            <p:cNvSpPr>
              <a:spLocks noChangeArrowheads="1"/>
            </p:cNvSpPr>
            <p:nvPr/>
          </p:nvSpPr>
          <p:spPr bwMode="auto">
            <a:xfrm>
              <a:off x="3302" y="1808"/>
              <a:ext cx="204" cy="312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17415" name="Group 3083"/>
          <p:cNvGrpSpPr>
            <a:grpSpLocks/>
          </p:cNvGrpSpPr>
          <p:nvPr/>
        </p:nvGrpSpPr>
        <p:grpSpPr bwMode="auto">
          <a:xfrm>
            <a:off x="3473450" y="2009775"/>
            <a:ext cx="5046663" cy="3867150"/>
            <a:chOff x="1204" y="753"/>
            <a:chExt cx="3179" cy="2648"/>
          </a:xfrm>
        </p:grpSpPr>
        <p:grpSp>
          <p:nvGrpSpPr>
            <p:cNvPr id="17417" name="Group 3084"/>
            <p:cNvGrpSpPr>
              <a:grpSpLocks/>
            </p:cNvGrpSpPr>
            <p:nvPr/>
          </p:nvGrpSpPr>
          <p:grpSpPr bwMode="auto">
            <a:xfrm>
              <a:off x="3836" y="1574"/>
              <a:ext cx="274" cy="357"/>
              <a:chOff x="4009" y="2842"/>
              <a:chExt cx="274" cy="357"/>
            </a:xfrm>
          </p:grpSpPr>
          <p:sp>
            <p:nvSpPr>
              <p:cNvPr id="17449" name="Text Box 3085"/>
              <p:cNvSpPr txBox="1">
                <a:spLocks noChangeArrowheads="1"/>
              </p:cNvSpPr>
              <p:nvPr/>
            </p:nvSpPr>
            <p:spPr bwMode="auto">
              <a:xfrm>
                <a:off x="4009" y="2860"/>
                <a:ext cx="262" cy="333"/>
              </a:xfrm>
              <a:prstGeom prst="rect">
                <a:avLst/>
              </a:prstGeom>
              <a:noFill/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s-ES_tradnl" sz="2800" b="1">
                    <a:solidFill>
                      <a:srgbClr val="FF3300"/>
                    </a:solidFill>
                  </a:rPr>
                  <a:t>V</a:t>
                </a:r>
                <a:endParaRPr lang="es-ES" sz="2800" b="1">
                  <a:solidFill>
                    <a:srgbClr val="FF3300"/>
                  </a:solidFill>
                </a:endParaRPr>
              </a:p>
            </p:txBody>
          </p:sp>
          <p:sp>
            <p:nvSpPr>
              <p:cNvPr id="17450" name="AutoShape 3086"/>
              <p:cNvSpPr>
                <a:spLocks noChangeArrowheads="1"/>
              </p:cNvSpPr>
              <p:nvPr/>
            </p:nvSpPr>
            <p:spPr bwMode="auto">
              <a:xfrm>
                <a:off x="4021" y="2842"/>
                <a:ext cx="262" cy="357"/>
              </a:xfrm>
              <a:prstGeom prst="roundRect">
                <a:avLst>
                  <a:gd name="adj" fmla="val 16667"/>
                </a:avLst>
              </a:prstGeom>
              <a:noFill/>
              <a:ln w="508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17418" name="Group 3087"/>
            <p:cNvGrpSpPr>
              <a:grpSpLocks/>
            </p:cNvGrpSpPr>
            <p:nvPr/>
          </p:nvGrpSpPr>
          <p:grpSpPr bwMode="auto">
            <a:xfrm>
              <a:off x="3836" y="2090"/>
              <a:ext cx="274" cy="357"/>
              <a:chOff x="4009" y="2842"/>
              <a:chExt cx="274" cy="357"/>
            </a:xfrm>
          </p:grpSpPr>
          <p:sp>
            <p:nvSpPr>
              <p:cNvPr id="17447" name="Text Box 3088"/>
              <p:cNvSpPr txBox="1">
                <a:spLocks noChangeArrowheads="1"/>
              </p:cNvSpPr>
              <p:nvPr/>
            </p:nvSpPr>
            <p:spPr bwMode="auto">
              <a:xfrm>
                <a:off x="4009" y="2860"/>
                <a:ext cx="262" cy="333"/>
              </a:xfrm>
              <a:prstGeom prst="rect">
                <a:avLst/>
              </a:prstGeom>
              <a:noFill/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s-ES_tradnl" sz="2800" b="1">
                    <a:solidFill>
                      <a:srgbClr val="FF3300"/>
                    </a:solidFill>
                  </a:rPr>
                  <a:t>V</a:t>
                </a:r>
                <a:endParaRPr lang="es-ES" sz="2800" b="1">
                  <a:solidFill>
                    <a:srgbClr val="FF3300"/>
                  </a:solidFill>
                </a:endParaRPr>
              </a:p>
            </p:txBody>
          </p:sp>
          <p:sp>
            <p:nvSpPr>
              <p:cNvPr id="17448" name="AutoShape 3089"/>
              <p:cNvSpPr>
                <a:spLocks noChangeArrowheads="1"/>
              </p:cNvSpPr>
              <p:nvPr/>
            </p:nvSpPr>
            <p:spPr bwMode="auto">
              <a:xfrm>
                <a:off x="4021" y="2842"/>
                <a:ext cx="262" cy="357"/>
              </a:xfrm>
              <a:prstGeom prst="roundRect">
                <a:avLst>
                  <a:gd name="adj" fmla="val 16667"/>
                </a:avLst>
              </a:prstGeom>
              <a:noFill/>
              <a:ln w="508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17419" name="Group 3090"/>
            <p:cNvGrpSpPr>
              <a:grpSpLocks/>
            </p:cNvGrpSpPr>
            <p:nvPr/>
          </p:nvGrpSpPr>
          <p:grpSpPr bwMode="auto">
            <a:xfrm>
              <a:off x="2548" y="1574"/>
              <a:ext cx="283" cy="1827"/>
              <a:chOff x="2548" y="1574"/>
              <a:chExt cx="283" cy="1827"/>
            </a:xfrm>
          </p:grpSpPr>
          <p:grpSp>
            <p:nvGrpSpPr>
              <p:cNvPr id="17437" name="Group 3091"/>
              <p:cNvGrpSpPr>
                <a:grpSpLocks/>
              </p:cNvGrpSpPr>
              <p:nvPr/>
            </p:nvGrpSpPr>
            <p:grpSpPr bwMode="auto">
              <a:xfrm>
                <a:off x="2548" y="1574"/>
                <a:ext cx="274" cy="357"/>
                <a:chOff x="2548" y="1880"/>
                <a:chExt cx="274" cy="357"/>
              </a:xfrm>
            </p:grpSpPr>
            <p:sp>
              <p:nvSpPr>
                <p:cNvPr id="17445" name="Text Box 3092"/>
                <p:cNvSpPr txBox="1">
                  <a:spLocks noChangeArrowheads="1"/>
                </p:cNvSpPr>
                <p:nvPr/>
              </p:nvSpPr>
              <p:spPr bwMode="auto">
                <a:xfrm>
                  <a:off x="2548" y="1898"/>
                  <a:ext cx="262" cy="3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s-ES_tradnl" sz="2800" b="1">
                      <a:solidFill>
                        <a:srgbClr val="FFFF00"/>
                      </a:solidFill>
                    </a:rPr>
                    <a:t>G</a:t>
                  </a:r>
                  <a:endParaRPr lang="es-ES" sz="2800" b="1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7446" name="AutoShape 3093"/>
                <p:cNvSpPr>
                  <a:spLocks noChangeArrowheads="1"/>
                </p:cNvSpPr>
                <p:nvPr/>
              </p:nvSpPr>
              <p:spPr bwMode="auto">
                <a:xfrm>
                  <a:off x="2560" y="1880"/>
                  <a:ext cx="262" cy="357"/>
                </a:xfrm>
                <a:prstGeom prst="roundRect">
                  <a:avLst>
                    <a:gd name="adj" fmla="val 16667"/>
                  </a:avLst>
                </a:prstGeom>
                <a:noFill/>
                <a:ln w="508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17438" name="Group 3094"/>
              <p:cNvGrpSpPr>
                <a:grpSpLocks/>
              </p:cNvGrpSpPr>
              <p:nvPr/>
            </p:nvGrpSpPr>
            <p:grpSpPr bwMode="auto">
              <a:xfrm>
                <a:off x="2557" y="2090"/>
                <a:ext cx="274" cy="357"/>
                <a:chOff x="4009" y="2842"/>
                <a:chExt cx="274" cy="357"/>
              </a:xfrm>
            </p:grpSpPr>
            <p:sp>
              <p:nvSpPr>
                <p:cNvPr id="17443" name="Text Box 3095"/>
                <p:cNvSpPr txBox="1">
                  <a:spLocks noChangeArrowheads="1"/>
                </p:cNvSpPr>
                <p:nvPr/>
              </p:nvSpPr>
              <p:spPr bwMode="auto">
                <a:xfrm>
                  <a:off x="4009" y="2860"/>
                  <a:ext cx="262" cy="333"/>
                </a:xfrm>
                <a:prstGeom prst="rect">
                  <a:avLst/>
                </a:prstGeom>
                <a:noFill/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s-ES_tradnl" sz="2800" b="1">
                      <a:solidFill>
                        <a:srgbClr val="FF3300"/>
                      </a:solidFill>
                    </a:rPr>
                    <a:t>V</a:t>
                  </a:r>
                  <a:endParaRPr lang="es-ES" sz="2800" b="1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7444" name="AutoShape 3096"/>
                <p:cNvSpPr>
                  <a:spLocks noChangeArrowheads="1"/>
                </p:cNvSpPr>
                <p:nvPr/>
              </p:nvSpPr>
              <p:spPr bwMode="auto">
                <a:xfrm>
                  <a:off x="4021" y="2842"/>
                  <a:ext cx="262" cy="357"/>
                </a:xfrm>
                <a:prstGeom prst="roundRect">
                  <a:avLst>
                    <a:gd name="adj" fmla="val 16667"/>
                  </a:avLst>
                </a:prstGeom>
                <a:noFill/>
                <a:ln w="50800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17439" name="Group 3097"/>
              <p:cNvGrpSpPr>
                <a:grpSpLocks/>
              </p:cNvGrpSpPr>
              <p:nvPr/>
            </p:nvGrpSpPr>
            <p:grpSpPr bwMode="auto">
              <a:xfrm>
                <a:off x="2557" y="2558"/>
                <a:ext cx="274" cy="357"/>
                <a:chOff x="4009" y="2842"/>
                <a:chExt cx="274" cy="357"/>
              </a:xfrm>
            </p:grpSpPr>
            <p:sp>
              <p:nvSpPr>
                <p:cNvPr id="17441" name="Text Box 3098"/>
                <p:cNvSpPr txBox="1">
                  <a:spLocks noChangeArrowheads="1"/>
                </p:cNvSpPr>
                <p:nvPr/>
              </p:nvSpPr>
              <p:spPr bwMode="auto">
                <a:xfrm>
                  <a:off x="4009" y="2860"/>
                  <a:ext cx="262" cy="333"/>
                </a:xfrm>
                <a:prstGeom prst="rect">
                  <a:avLst/>
                </a:prstGeom>
                <a:noFill/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s-ES_tradnl" sz="2800" b="1">
                      <a:solidFill>
                        <a:srgbClr val="FF3300"/>
                      </a:solidFill>
                    </a:rPr>
                    <a:t>V</a:t>
                  </a:r>
                  <a:endParaRPr lang="es-ES" sz="2800" b="1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7442" name="AutoShape 3099"/>
                <p:cNvSpPr>
                  <a:spLocks noChangeArrowheads="1"/>
                </p:cNvSpPr>
                <p:nvPr/>
              </p:nvSpPr>
              <p:spPr bwMode="auto">
                <a:xfrm>
                  <a:off x="4021" y="2842"/>
                  <a:ext cx="262" cy="357"/>
                </a:xfrm>
                <a:prstGeom prst="roundRect">
                  <a:avLst>
                    <a:gd name="adj" fmla="val 16667"/>
                  </a:avLst>
                </a:prstGeom>
                <a:noFill/>
                <a:ln w="50800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sp>
            <p:nvSpPr>
              <p:cNvPr id="17440" name="AutoShape 3100"/>
              <p:cNvSpPr>
                <a:spLocks noChangeArrowheads="1"/>
              </p:cNvSpPr>
              <p:nvPr/>
            </p:nvSpPr>
            <p:spPr bwMode="auto">
              <a:xfrm>
                <a:off x="2569" y="3044"/>
                <a:ext cx="262" cy="357"/>
              </a:xfrm>
              <a:prstGeom prst="roundRect">
                <a:avLst>
                  <a:gd name="adj" fmla="val 16667"/>
                </a:avLst>
              </a:prstGeom>
              <a:solidFill>
                <a:schemeClr val="tx1"/>
              </a:solidFill>
              <a:ln w="508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s-ES_tradnl" sz="2800" b="1">
                    <a:solidFill>
                      <a:schemeClr val="bg1"/>
                    </a:solidFill>
                  </a:rPr>
                  <a:t>N</a:t>
                </a:r>
                <a:endParaRPr lang="es-ES" sz="28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7420" name="Group 3101"/>
            <p:cNvGrpSpPr>
              <a:grpSpLocks/>
            </p:cNvGrpSpPr>
            <p:nvPr/>
          </p:nvGrpSpPr>
          <p:grpSpPr bwMode="auto">
            <a:xfrm>
              <a:off x="3193" y="1574"/>
              <a:ext cx="274" cy="1359"/>
              <a:chOff x="3193" y="1574"/>
              <a:chExt cx="274" cy="1359"/>
            </a:xfrm>
          </p:grpSpPr>
          <p:grpSp>
            <p:nvGrpSpPr>
              <p:cNvPr id="17430" name="Group 3102"/>
              <p:cNvGrpSpPr>
                <a:grpSpLocks/>
              </p:cNvGrpSpPr>
              <p:nvPr/>
            </p:nvGrpSpPr>
            <p:grpSpPr bwMode="auto">
              <a:xfrm>
                <a:off x="3193" y="1574"/>
                <a:ext cx="274" cy="357"/>
                <a:chOff x="4009" y="2842"/>
                <a:chExt cx="274" cy="357"/>
              </a:xfrm>
            </p:grpSpPr>
            <p:sp>
              <p:nvSpPr>
                <p:cNvPr id="17435" name="Text Box 3103"/>
                <p:cNvSpPr txBox="1">
                  <a:spLocks noChangeArrowheads="1"/>
                </p:cNvSpPr>
                <p:nvPr/>
              </p:nvSpPr>
              <p:spPr bwMode="auto">
                <a:xfrm>
                  <a:off x="4009" y="2860"/>
                  <a:ext cx="262" cy="333"/>
                </a:xfrm>
                <a:prstGeom prst="rect">
                  <a:avLst/>
                </a:prstGeom>
                <a:noFill/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s-ES_tradnl" sz="2800" b="1">
                      <a:solidFill>
                        <a:srgbClr val="FF3300"/>
                      </a:solidFill>
                    </a:rPr>
                    <a:t>V</a:t>
                  </a:r>
                  <a:endParaRPr lang="es-ES" sz="2800" b="1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7436" name="AutoShape 3104"/>
                <p:cNvSpPr>
                  <a:spLocks noChangeArrowheads="1"/>
                </p:cNvSpPr>
                <p:nvPr/>
              </p:nvSpPr>
              <p:spPr bwMode="auto">
                <a:xfrm>
                  <a:off x="4021" y="2842"/>
                  <a:ext cx="262" cy="357"/>
                </a:xfrm>
                <a:prstGeom prst="roundRect">
                  <a:avLst>
                    <a:gd name="adj" fmla="val 16667"/>
                  </a:avLst>
                </a:prstGeom>
                <a:noFill/>
                <a:ln w="50800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grpSp>
            <p:nvGrpSpPr>
              <p:cNvPr id="17431" name="Group 3105"/>
              <p:cNvGrpSpPr>
                <a:grpSpLocks/>
              </p:cNvGrpSpPr>
              <p:nvPr/>
            </p:nvGrpSpPr>
            <p:grpSpPr bwMode="auto">
              <a:xfrm>
                <a:off x="3193" y="2090"/>
                <a:ext cx="274" cy="357"/>
                <a:chOff x="4009" y="2842"/>
                <a:chExt cx="274" cy="357"/>
              </a:xfrm>
            </p:grpSpPr>
            <p:sp>
              <p:nvSpPr>
                <p:cNvPr id="17433" name="Text Box 3106"/>
                <p:cNvSpPr txBox="1">
                  <a:spLocks noChangeArrowheads="1"/>
                </p:cNvSpPr>
                <p:nvPr/>
              </p:nvSpPr>
              <p:spPr bwMode="auto">
                <a:xfrm>
                  <a:off x="4009" y="2860"/>
                  <a:ext cx="262" cy="333"/>
                </a:xfrm>
                <a:prstGeom prst="rect">
                  <a:avLst/>
                </a:prstGeom>
                <a:noFill/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s-ES_tradnl" sz="2800" b="1">
                      <a:solidFill>
                        <a:srgbClr val="FF3300"/>
                      </a:solidFill>
                    </a:rPr>
                    <a:t>V</a:t>
                  </a:r>
                  <a:endParaRPr lang="es-ES" sz="2800" b="1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7434" name="AutoShape 3107"/>
                <p:cNvSpPr>
                  <a:spLocks noChangeArrowheads="1"/>
                </p:cNvSpPr>
                <p:nvPr/>
              </p:nvSpPr>
              <p:spPr bwMode="auto">
                <a:xfrm>
                  <a:off x="4021" y="2842"/>
                  <a:ext cx="262" cy="357"/>
                </a:xfrm>
                <a:prstGeom prst="roundRect">
                  <a:avLst>
                    <a:gd name="adj" fmla="val 16667"/>
                  </a:avLst>
                </a:prstGeom>
                <a:noFill/>
                <a:ln w="50800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sp>
            <p:nvSpPr>
              <p:cNvPr id="17432" name="AutoShape 3108"/>
              <p:cNvSpPr>
                <a:spLocks noChangeArrowheads="1"/>
              </p:cNvSpPr>
              <p:nvPr/>
            </p:nvSpPr>
            <p:spPr bwMode="auto">
              <a:xfrm>
                <a:off x="3205" y="2576"/>
                <a:ext cx="262" cy="357"/>
              </a:xfrm>
              <a:prstGeom prst="roundRect">
                <a:avLst>
                  <a:gd name="adj" fmla="val 16667"/>
                </a:avLst>
              </a:prstGeom>
              <a:solidFill>
                <a:schemeClr val="tx1"/>
              </a:solidFill>
              <a:ln w="508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s-ES_tradnl" sz="2800" b="1">
                    <a:solidFill>
                      <a:schemeClr val="bg1"/>
                    </a:solidFill>
                  </a:rPr>
                  <a:t>N</a:t>
                </a:r>
                <a:endParaRPr lang="es-ES" sz="28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7421" name="Group 3109"/>
            <p:cNvGrpSpPr>
              <a:grpSpLocks/>
            </p:cNvGrpSpPr>
            <p:nvPr/>
          </p:nvGrpSpPr>
          <p:grpSpPr bwMode="auto">
            <a:xfrm>
              <a:off x="1204" y="753"/>
              <a:ext cx="3179" cy="2603"/>
              <a:chOff x="1204" y="753"/>
              <a:chExt cx="3179" cy="2603"/>
            </a:xfrm>
          </p:grpSpPr>
          <p:sp>
            <p:nvSpPr>
              <p:cNvPr id="17422" name="Rectangle 3110"/>
              <p:cNvSpPr>
                <a:spLocks noChangeArrowheads="1"/>
              </p:cNvSpPr>
              <p:nvPr/>
            </p:nvSpPr>
            <p:spPr bwMode="auto">
              <a:xfrm>
                <a:off x="1267" y="753"/>
                <a:ext cx="3116" cy="306"/>
              </a:xfrm>
              <a:prstGeom prst="rect">
                <a:avLst/>
              </a:prstGeom>
              <a:noFill/>
              <a:ln w="2540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lIns="0" tIns="0" rIns="0" bIns="0" anchor="b">
                <a:spAutoFit/>
              </a:bodyPr>
              <a:lstStyle/>
              <a:p>
                <a:pPr algn="ctr"/>
                <a:r>
                  <a:rPr lang="ca-ES" sz="2900" b="1">
                    <a:solidFill>
                      <a:schemeClr val="accent2"/>
                    </a:solidFill>
                  </a:rPr>
                  <a:t>QUADRE  DE SANCIONS</a:t>
                </a:r>
                <a:endParaRPr lang="ca-ES" sz="3200" b="1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7423" name="Text Box 3111"/>
              <p:cNvSpPr txBox="1">
                <a:spLocks noChangeArrowheads="1"/>
              </p:cNvSpPr>
              <p:nvPr/>
            </p:nvSpPr>
            <p:spPr bwMode="auto">
              <a:xfrm>
                <a:off x="1204" y="1574"/>
                <a:ext cx="943" cy="294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a-ES" b="1">
                    <a:solidFill>
                      <a:schemeClr val="bg1"/>
                    </a:solidFill>
                  </a:rPr>
                  <a:t>1r  GRUP</a:t>
                </a:r>
              </a:p>
            </p:txBody>
          </p:sp>
          <p:sp>
            <p:nvSpPr>
              <p:cNvPr id="17424" name="Text Box 3112"/>
              <p:cNvSpPr txBox="1">
                <a:spLocks noChangeArrowheads="1"/>
              </p:cNvSpPr>
              <p:nvPr/>
            </p:nvSpPr>
            <p:spPr bwMode="auto">
              <a:xfrm>
                <a:off x="1204" y="2070"/>
                <a:ext cx="965" cy="294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a-ES" b="1">
                    <a:solidFill>
                      <a:schemeClr val="bg1"/>
                    </a:solidFill>
                  </a:rPr>
                  <a:t>2n  GRUP</a:t>
                </a:r>
              </a:p>
            </p:txBody>
          </p:sp>
          <p:sp>
            <p:nvSpPr>
              <p:cNvPr id="17425" name="Text Box 3113"/>
              <p:cNvSpPr txBox="1">
                <a:spLocks noChangeArrowheads="1"/>
              </p:cNvSpPr>
              <p:nvPr/>
            </p:nvSpPr>
            <p:spPr bwMode="auto">
              <a:xfrm>
                <a:off x="1204" y="2566"/>
                <a:ext cx="943" cy="294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a-ES" b="1">
                    <a:solidFill>
                      <a:schemeClr val="bg1"/>
                    </a:solidFill>
                  </a:rPr>
                  <a:t>3r  GRUP</a:t>
                </a:r>
              </a:p>
            </p:txBody>
          </p:sp>
          <p:sp>
            <p:nvSpPr>
              <p:cNvPr id="17426" name="Text Box 3114"/>
              <p:cNvSpPr txBox="1">
                <a:spLocks noChangeArrowheads="1"/>
              </p:cNvSpPr>
              <p:nvPr/>
            </p:nvSpPr>
            <p:spPr bwMode="auto">
              <a:xfrm>
                <a:off x="1204" y="3062"/>
                <a:ext cx="922" cy="294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a-ES" b="1">
                    <a:solidFill>
                      <a:schemeClr val="bg1"/>
                    </a:solidFill>
                  </a:rPr>
                  <a:t>4t  GRUP</a:t>
                </a:r>
              </a:p>
            </p:txBody>
          </p:sp>
          <p:sp>
            <p:nvSpPr>
              <p:cNvPr id="17427" name="Text Box 3115"/>
              <p:cNvSpPr txBox="1">
                <a:spLocks noChangeArrowheads="1"/>
              </p:cNvSpPr>
              <p:nvPr/>
            </p:nvSpPr>
            <p:spPr bwMode="auto">
              <a:xfrm>
                <a:off x="2416" y="1203"/>
                <a:ext cx="567" cy="21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a-ES" sz="1600" b="1">
                    <a:solidFill>
                      <a:schemeClr val="bg2"/>
                    </a:solidFill>
                  </a:rPr>
                  <a:t>1a Falta</a:t>
                </a:r>
              </a:p>
            </p:txBody>
          </p:sp>
          <p:sp>
            <p:nvSpPr>
              <p:cNvPr id="17428" name="Text Box 3116"/>
              <p:cNvSpPr txBox="1">
                <a:spLocks noChangeArrowheads="1"/>
              </p:cNvSpPr>
              <p:nvPr/>
            </p:nvSpPr>
            <p:spPr bwMode="auto">
              <a:xfrm>
                <a:off x="3064" y="1203"/>
                <a:ext cx="567" cy="21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a-ES" sz="1600" b="1">
                    <a:solidFill>
                      <a:schemeClr val="bg2"/>
                    </a:solidFill>
                  </a:rPr>
                  <a:t>2a Falta</a:t>
                </a:r>
              </a:p>
            </p:txBody>
          </p:sp>
          <p:sp>
            <p:nvSpPr>
              <p:cNvPr id="17429" name="Text Box 3117"/>
              <p:cNvSpPr txBox="1">
                <a:spLocks noChangeArrowheads="1"/>
              </p:cNvSpPr>
              <p:nvPr/>
            </p:nvSpPr>
            <p:spPr bwMode="auto">
              <a:xfrm>
                <a:off x="3709" y="1203"/>
                <a:ext cx="574" cy="21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a-ES" sz="1600" b="1">
                    <a:solidFill>
                      <a:schemeClr val="bg2"/>
                    </a:solidFill>
                  </a:rPr>
                  <a:t>3a   i   ...</a:t>
                </a:r>
              </a:p>
            </p:txBody>
          </p:sp>
        </p:grpSp>
      </p:grpSp>
      <p:pic>
        <p:nvPicPr>
          <p:cNvPr id="17416" name="44 Imagen" descr="fce_color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188913"/>
            <a:ext cx="6699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ChangeArrowheads="1"/>
          </p:cNvSpPr>
          <p:nvPr/>
        </p:nvSpPr>
        <p:spPr bwMode="auto">
          <a:xfrm>
            <a:off x="514350" y="293688"/>
            <a:ext cx="3054350" cy="29845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ctr"/>
            <a:r>
              <a:rPr lang="ca-ES" sz="1900" b="1">
                <a:solidFill>
                  <a:srgbClr val="FFFF00"/>
                </a:solidFill>
              </a:rPr>
              <a:t>QUADRE  DE SANCIONS</a:t>
            </a:r>
            <a:endParaRPr lang="ca-ES" sz="2000" b="1">
              <a:solidFill>
                <a:srgbClr val="FFFF00"/>
              </a:solidFill>
            </a:endParaRPr>
          </a:p>
        </p:txBody>
      </p:sp>
      <p:sp>
        <p:nvSpPr>
          <p:cNvPr id="18435" name="Rectangle 1063"/>
          <p:cNvSpPr>
            <a:spLocks noChangeArrowheads="1"/>
          </p:cNvSpPr>
          <p:nvPr/>
        </p:nvSpPr>
        <p:spPr bwMode="auto">
          <a:xfrm>
            <a:off x="419100" y="2917825"/>
            <a:ext cx="1449388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a-ES">
                <a:solidFill>
                  <a:schemeClr val="accent2"/>
                </a:solidFill>
              </a:rPr>
              <a:t>Cos a cos per</a:t>
            </a:r>
          </a:p>
          <a:p>
            <a:r>
              <a:rPr lang="ca-ES">
                <a:solidFill>
                  <a:schemeClr val="accent2"/>
                </a:solidFill>
              </a:rPr>
              <a:t>evitar un tocat</a:t>
            </a:r>
          </a:p>
        </p:txBody>
      </p:sp>
      <p:pic>
        <p:nvPicPr>
          <p:cNvPr id="18436" name="Picture 1074" descr="RG cos a cos intencionat"/>
          <p:cNvPicPr>
            <a:picLocks noChangeAspect="1" noChangeArrowheads="1"/>
          </p:cNvPicPr>
          <p:nvPr/>
        </p:nvPicPr>
        <p:blipFill>
          <a:blip r:embed="rId3" cstate="print"/>
          <a:srcRect l="17361" r="18207"/>
          <a:stretch>
            <a:fillRect/>
          </a:stretch>
        </p:blipFill>
        <p:spPr bwMode="auto">
          <a:xfrm>
            <a:off x="481013" y="906463"/>
            <a:ext cx="1914525" cy="192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 Box 1076"/>
          <p:cNvSpPr txBox="1">
            <a:spLocks noChangeArrowheads="1"/>
          </p:cNvSpPr>
          <p:nvPr/>
        </p:nvSpPr>
        <p:spPr bwMode="auto">
          <a:xfrm>
            <a:off x="4184650" y="296863"/>
            <a:ext cx="954088" cy="3048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a-ES" sz="1400" b="1">
                <a:solidFill>
                  <a:schemeClr val="bg1"/>
                </a:solidFill>
              </a:rPr>
              <a:t>1r  GRUP</a:t>
            </a:r>
          </a:p>
        </p:txBody>
      </p:sp>
      <p:sp>
        <p:nvSpPr>
          <p:cNvPr id="18438" name="Text Box 1077"/>
          <p:cNvSpPr txBox="1">
            <a:spLocks noChangeArrowheads="1"/>
          </p:cNvSpPr>
          <p:nvPr/>
        </p:nvSpPr>
        <p:spPr bwMode="auto">
          <a:xfrm>
            <a:off x="5270500" y="290513"/>
            <a:ext cx="809625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1400" b="1">
                <a:solidFill>
                  <a:schemeClr val="bg2"/>
                </a:solidFill>
              </a:rPr>
              <a:t>1a Falta</a:t>
            </a:r>
          </a:p>
        </p:txBody>
      </p:sp>
      <p:sp>
        <p:nvSpPr>
          <p:cNvPr id="18439" name="Text Box 1078"/>
          <p:cNvSpPr txBox="1">
            <a:spLocks noChangeArrowheads="1"/>
          </p:cNvSpPr>
          <p:nvPr/>
        </p:nvSpPr>
        <p:spPr bwMode="auto">
          <a:xfrm>
            <a:off x="6219825" y="290513"/>
            <a:ext cx="809625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1400" b="1">
                <a:solidFill>
                  <a:schemeClr val="bg2"/>
                </a:solidFill>
              </a:rPr>
              <a:t>2a Falta</a:t>
            </a:r>
          </a:p>
        </p:txBody>
      </p:sp>
      <p:sp>
        <p:nvSpPr>
          <p:cNvPr id="18440" name="Text Box 1079"/>
          <p:cNvSpPr txBox="1">
            <a:spLocks noChangeArrowheads="1"/>
          </p:cNvSpPr>
          <p:nvPr/>
        </p:nvSpPr>
        <p:spPr bwMode="auto">
          <a:xfrm>
            <a:off x="7145338" y="290513"/>
            <a:ext cx="820737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1400" b="1">
                <a:solidFill>
                  <a:schemeClr val="bg2"/>
                </a:solidFill>
              </a:rPr>
              <a:t>3a   i   ...</a:t>
            </a:r>
          </a:p>
        </p:txBody>
      </p:sp>
      <p:sp>
        <p:nvSpPr>
          <p:cNvPr id="18441" name="Line 1080"/>
          <p:cNvSpPr>
            <a:spLocks noChangeShapeType="1"/>
          </p:cNvSpPr>
          <p:nvPr/>
        </p:nvSpPr>
        <p:spPr bwMode="auto">
          <a:xfrm>
            <a:off x="4186238" y="290513"/>
            <a:ext cx="3776662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ca-ES"/>
          </a:p>
        </p:txBody>
      </p:sp>
      <p:grpSp>
        <p:nvGrpSpPr>
          <p:cNvPr id="18442" name="Group 1081"/>
          <p:cNvGrpSpPr>
            <a:grpSpLocks/>
          </p:cNvGrpSpPr>
          <p:nvPr/>
        </p:nvGrpSpPr>
        <p:grpSpPr bwMode="auto">
          <a:xfrm>
            <a:off x="5724525" y="539750"/>
            <a:ext cx="434975" cy="566738"/>
            <a:chOff x="2548" y="1880"/>
            <a:chExt cx="274" cy="357"/>
          </a:xfrm>
        </p:grpSpPr>
        <p:sp>
          <p:nvSpPr>
            <p:cNvPr id="18458" name="Text Box 1082"/>
            <p:cNvSpPr txBox="1">
              <a:spLocks noChangeArrowheads="1"/>
            </p:cNvSpPr>
            <p:nvPr/>
          </p:nvSpPr>
          <p:spPr bwMode="auto">
            <a:xfrm>
              <a:off x="2548" y="1898"/>
              <a:ext cx="26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_tradnl" sz="2800" b="1">
                  <a:solidFill>
                    <a:srgbClr val="FFFF00"/>
                  </a:solidFill>
                </a:rPr>
                <a:t>G</a:t>
              </a:r>
              <a:endParaRPr lang="es-ES" sz="2800" b="1">
                <a:solidFill>
                  <a:srgbClr val="FFFF00"/>
                </a:solidFill>
              </a:endParaRPr>
            </a:p>
          </p:txBody>
        </p:sp>
        <p:sp>
          <p:nvSpPr>
            <p:cNvPr id="18459" name="AutoShape 1083"/>
            <p:cNvSpPr>
              <a:spLocks noChangeArrowheads="1"/>
            </p:cNvSpPr>
            <p:nvPr/>
          </p:nvSpPr>
          <p:spPr bwMode="auto">
            <a:xfrm>
              <a:off x="2560" y="1880"/>
              <a:ext cx="262" cy="357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18443" name="Group 1084"/>
          <p:cNvGrpSpPr>
            <a:grpSpLocks/>
          </p:cNvGrpSpPr>
          <p:nvPr/>
        </p:nvGrpSpPr>
        <p:grpSpPr bwMode="auto">
          <a:xfrm>
            <a:off x="6604000" y="549275"/>
            <a:ext cx="434975" cy="566738"/>
            <a:chOff x="4009" y="2842"/>
            <a:chExt cx="274" cy="357"/>
          </a:xfrm>
        </p:grpSpPr>
        <p:sp>
          <p:nvSpPr>
            <p:cNvPr id="18456" name="Text Box 1085"/>
            <p:cNvSpPr txBox="1">
              <a:spLocks noChangeArrowheads="1"/>
            </p:cNvSpPr>
            <p:nvPr/>
          </p:nvSpPr>
          <p:spPr bwMode="auto">
            <a:xfrm>
              <a:off x="4009" y="2860"/>
              <a:ext cx="262" cy="333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_tradnl" sz="2800" b="1">
                  <a:solidFill>
                    <a:srgbClr val="FF3300"/>
                  </a:solidFill>
                </a:rPr>
                <a:t>V</a:t>
              </a:r>
              <a:endParaRPr lang="es-ES" sz="2800" b="1">
                <a:solidFill>
                  <a:srgbClr val="FF3300"/>
                </a:solidFill>
              </a:endParaRPr>
            </a:p>
          </p:txBody>
        </p:sp>
        <p:sp>
          <p:nvSpPr>
            <p:cNvPr id="18457" name="AutoShape 1086"/>
            <p:cNvSpPr>
              <a:spLocks noChangeArrowheads="1"/>
            </p:cNvSpPr>
            <p:nvPr/>
          </p:nvSpPr>
          <p:spPr bwMode="auto">
            <a:xfrm>
              <a:off x="4021" y="2842"/>
              <a:ext cx="262" cy="357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18444" name="Group 1087"/>
          <p:cNvGrpSpPr>
            <a:grpSpLocks/>
          </p:cNvGrpSpPr>
          <p:nvPr/>
        </p:nvGrpSpPr>
        <p:grpSpPr bwMode="auto">
          <a:xfrm>
            <a:off x="7689850" y="549275"/>
            <a:ext cx="434975" cy="566738"/>
            <a:chOff x="4009" y="2842"/>
            <a:chExt cx="274" cy="357"/>
          </a:xfrm>
        </p:grpSpPr>
        <p:sp>
          <p:nvSpPr>
            <p:cNvPr id="18454" name="Text Box 1088"/>
            <p:cNvSpPr txBox="1">
              <a:spLocks noChangeArrowheads="1"/>
            </p:cNvSpPr>
            <p:nvPr/>
          </p:nvSpPr>
          <p:spPr bwMode="auto">
            <a:xfrm>
              <a:off x="4009" y="2860"/>
              <a:ext cx="262" cy="333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_tradnl" sz="2800" b="1">
                  <a:solidFill>
                    <a:srgbClr val="FF3300"/>
                  </a:solidFill>
                </a:rPr>
                <a:t>V</a:t>
              </a:r>
              <a:endParaRPr lang="es-ES" sz="2800" b="1">
                <a:solidFill>
                  <a:srgbClr val="FF3300"/>
                </a:solidFill>
              </a:endParaRPr>
            </a:p>
          </p:txBody>
        </p:sp>
        <p:sp>
          <p:nvSpPr>
            <p:cNvPr id="18455" name="AutoShape 1089"/>
            <p:cNvSpPr>
              <a:spLocks noChangeArrowheads="1"/>
            </p:cNvSpPr>
            <p:nvPr/>
          </p:nvSpPr>
          <p:spPr bwMode="auto">
            <a:xfrm>
              <a:off x="4021" y="2842"/>
              <a:ext cx="262" cy="357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18445" name="Rectangle 1097"/>
          <p:cNvSpPr>
            <a:spLocks noChangeArrowheads="1"/>
          </p:cNvSpPr>
          <p:nvPr/>
        </p:nvSpPr>
        <p:spPr bwMode="auto">
          <a:xfrm>
            <a:off x="4746625" y="6011863"/>
            <a:ext cx="2987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a-ES">
                <a:solidFill>
                  <a:schemeClr val="accent2"/>
                </a:solidFill>
              </a:rPr>
              <a:t>Donar l’esquena a l’adversari</a:t>
            </a:r>
          </a:p>
        </p:txBody>
      </p:sp>
      <p:pic>
        <p:nvPicPr>
          <p:cNvPr id="18446" name="Picture 1098" descr="RG donar l'esque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5" y="4175125"/>
            <a:ext cx="3446463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7" name="Rectangle 1099"/>
          <p:cNvSpPr>
            <a:spLocks noChangeArrowheads="1"/>
          </p:cNvSpPr>
          <p:nvPr/>
        </p:nvSpPr>
        <p:spPr bwMode="auto">
          <a:xfrm>
            <a:off x="620713" y="5791200"/>
            <a:ext cx="2538412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ca-ES">
                <a:solidFill>
                  <a:schemeClr val="accent2"/>
                </a:solidFill>
              </a:rPr>
              <a:t>Sortida lateral de la pista</a:t>
            </a:r>
          </a:p>
          <a:p>
            <a:pPr algn="ctr"/>
            <a:r>
              <a:rPr lang="ca-ES">
                <a:solidFill>
                  <a:schemeClr val="accent2"/>
                </a:solidFill>
              </a:rPr>
              <a:t>per evitar un tocat</a:t>
            </a:r>
          </a:p>
        </p:txBody>
      </p:sp>
      <p:pic>
        <p:nvPicPr>
          <p:cNvPr id="18448" name="Picture 1100" descr="RG sortida voluntaria de pist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" y="3911600"/>
            <a:ext cx="307340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9" name="Rectangle 1101"/>
          <p:cNvSpPr>
            <a:spLocks noChangeArrowheads="1"/>
          </p:cNvSpPr>
          <p:nvPr/>
        </p:nvSpPr>
        <p:spPr bwMode="auto">
          <a:xfrm>
            <a:off x="6191250" y="1674813"/>
            <a:ext cx="19494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ca-ES">
                <a:solidFill>
                  <a:schemeClr val="accent2"/>
                </a:solidFill>
              </a:rPr>
              <a:t>Interrupció abusiva</a:t>
            </a:r>
          </a:p>
          <a:p>
            <a:pPr algn="ctr"/>
            <a:r>
              <a:rPr lang="ca-ES">
                <a:solidFill>
                  <a:schemeClr val="accent2"/>
                </a:solidFill>
              </a:rPr>
              <a:t>del combat</a:t>
            </a:r>
          </a:p>
        </p:txBody>
      </p:sp>
      <p:sp>
        <p:nvSpPr>
          <p:cNvPr id="18450" name="Rectangle 1102"/>
          <p:cNvSpPr>
            <a:spLocks noChangeArrowheads="1"/>
          </p:cNvSpPr>
          <p:nvPr/>
        </p:nvSpPr>
        <p:spPr bwMode="auto">
          <a:xfrm>
            <a:off x="3186113" y="960438"/>
            <a:ext cx="173196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ca-ES">
                <a:solidFill>
                  <a:schemeClr val="accent2"/>
                </a:solidFill>
              </a:rPr>
              <a:t>Material i/o vestit</a:t>
            </a:r>
          </a:p>
          <a:p>
            <a:pPr algn="ctr"/>
            <a:r>
              <a:rPr lang="ca-ES">
                <a:solidFill>
                  <a:schemeClr val="accent2"/>
                </a:solidFill>
              </a:rPr>
              <a:t>no conforme</a:t>
            </a:r>
            <a:endParaRPr lang="ca-ES" sz="7200">
              <a:solidFill>
                <a:schemeClr val="accent2"/>
              </a:solidFill>
            </a:endParaRPr>
          </a:p>
        </p:txBody>
      </p:sp>
      <p:pic>
        <p:nvPicPr>
          <p:cNvPr id="18451" name="Picture 1103" descr="MATERI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3050" y="1789113"/>
            <a:ext cx="2503488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52" name="Rectangle 1104"/>
          <p:cNvSpPr>
            <a:spLocks noChangeArrowheads="1"/>
          </p:cNvSpPr>
          <p:nvPr/>
        </p:nvSpPr>
        <p:spPr bwMode="auto">
          <a:xfrm>
            <a:off x="5613400" y="3125788"/>
            <a:ext cx="24749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a-ES">
                <a:solidFill>
                  <a:schemeClr val="accent2"/>
                </a:solidFill>
              </a:rPr>
              <a:t>Reclamació injustificada</a:t>
            </a:r>
          </a:p>
        </p:txBody>
      </p:sp>
      <p:pic>
        <p:nvPicPr>
          <p:cNvPr id="18453" name="26 Imagen" descr="fce_colors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8350" y="115888"/>
            <a:ext cx="6699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514350" y="293688"/>
            <a:ext cx="3054350" cy="29845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ctr"/>
            <a:r>
              <a:rPr lang="ca-ES" sz="1900" b="1">
                <a:solidFill>
                  <a:srgbClr val="FFFF00"/>
                </a:solidFill>
              </a:rPr>
              <a:t>QUADRE  DE SANCIONS</a:t>
            </a:r>
            <a:endParaRPr lang="ca-ES" sz="2000" b="1">
              <a:solidFill>
                <a:srgbClr val="FFFF00"/>
              </a:solidFill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670050" y="4938713"/>
            <a:ext cx="21669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ca-ES">
                <a:solidFill>
                  <a:schemeClr val="accent2"/>
                </a:solidFill>
              </a:rPr>
              <a:t>Acte violent, perillós</a:t>
            </a:r>
          </a:p>
          <a:p>
            <a:pPr algn="ctr"/>
            <a:r>
              <a:rPr lang="ca-ES">
                <a:solidFill>
                  <a:schemeClr val="accent2"/>
                </a:solidFill>
              </a:rPr>
              <a:t>o venjatiu, cop amb</a:t>
            </a:r>
          </a:p>
          <a:p>
            <a:pPr algn="ctr"/>
            <a:r>
              <a:rPr lang="ca-ES">
                <a:solidFill>
                  <a:schemeClr val="accent2"/>
                </a:solidFill>
              </a:rPr>
              <a:t>la cassoleta o el pom</a:t>
            </a:r>
          </a:p>
        </p:txBody>
      </p:sp>
      <p:pic>
        <p:nvPicPr>
          <p:cNvPr id="19460" name="Picture 4" descr="BRUTO"/>
          <p:cNvPicPr>
            <a:picLocks noChangeAspect="1" noChangeArrowheads="1"/>
          </p:cNvPicPr>
          <p:nvPr/>
        </p:nvPicPr>
        <p:blipFill>
          <a:blip r:embed="rId3" cstate="print"/>
          <a:srcRect b="5495"/>
          <a:stretch>
            <a:fillRect/>
          </a:stretch>
        </p:blipFill>
        <p:spPr bwMode="auto">
          <a:xfrm>
            <a:off x="4362450" y="3716338"/>
            <a:ext cx="4521200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 Box 9"/>
          <p:cNvSpPr txBox="1">
            <a:spLocks noChangeArrowheads="1"/>
          </p:cNvSpPr>
          <p:nvPr/>
        </p:nvSpPr>
        <p:spPr bwMode="auto">
          <a:xfrm>
            <a:off x="4127500" y="296863"/>
            <a:ext cx="1011238" cy="3048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a-ES" sz="1400" b="1">
                <a:solidFill>
                  <a:schemeClr val="bg1"/>
                </a:solidFill>
              </a:rPr>
              <a:t>2n  GRUP</a:t>
            </a:r>
          </a:p>
        </p:txBody>
      </p:sp>
      <p:sp>
        <p:nvSpPr>
          <p:cNvPr id="19462" name="Text Box 10"/>
          <p:cNvSpPr txBox="1">
            <a:spLocks noChangeArrowheads="1"/>
          </p:cNvSpPr>
          <p:nvPr/>
        </p:nvSpPr>
        <p:spPr bwMode="auto">
          <a:xfrm>
            <a:off x="5270500" y="290513"/>
            <a:ext cx="809625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1400" b="1">
                <a:solidFill>
                  <a:schemeClr val="bg2"/>
                </a:solidFill>
              </a:rPr>
              <a:t>1a Falta</a:t>
            </a:r>
          </a:p>
        </p:txBody>
      </p:sp>
      <p:sp>
        <p:nvSpPr>
          <p:cNvPr id="19463" name="Text Box 11"/>
          <p:cNvSpPr txBox="1">
            <a:spLocks noChangeArrowheads="1"/>
          </p:cNvSpPr>
          <p:nvPr/>
        </p:nvSpPr>
        <p:spPr bwMode="auto">
          <a:xfrm>
            <a:off x="6219825" y="290513"/>
            <a:ext cx="809625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1400" b="1">
                <a:solidFill>
                  <a:schemeClr val="bg2"/>
                </a:solidFill>
              </a:rPr>
              <a:t>2a Falta</a:t>
            </a:r>
          </a:p>
        </p:txBody>
      </p:sp>
      <p:sp>
        <p:nvSpPr>
          <p:cNvPr id="19464" name="Text Box 12"/>
          <p:cNvSpPr txBox="1">
            <a:spLocks noChangeArrowheads="1"/>
          </p:cNvSpPr>
          <p:nvPr/>
        </p:nvSpPr>
        <p:spPr bwMode="auto">
          <a:xfrm>
            <a:off x="7145338" y="290513"/>
            <a:ext cx="820737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1400" b="1">
                <a:solidFill>
                  <a:schemeClr val="bg2"/>
                </a:solidFill>
              </a:rPr>
              <a:t>3a   i   ...</a:t>
            </a:r>
          </a:p>
        </p:txBody>
      </p:sp>
      <p:sp>
        <p:nvSpPr>
          <p:cNvPr id="19465" name="Line 13"/>
          <p:cNvSpPr>
            <a:spLocks noChangeShapeType="1"/>
          </p:cNvSpPr>
          <p:nvPr/>
        </p:nvSpPr>
        <p:spPr bwMode="auto">
          <a:xfrm>
            <a:off x="4186238" y="290513"/>
            <a:ext cx="3776662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ca-ES"/>
          </a:p>
        </p:txBody>
      </p:sp>
      <p:grpSp>
        <p:nvGrpSpPr>
          <p:cNvPr id="19466" name="Group 14"/>
          <p:cNvGrpSpPr>
            <a:grpSpLocks/>
          </p:cNvGrpSpPr>
          <p:nvPr/>
        </p:nvGrpSpPr>
        <p:grpSpPr bwMode="auto">
          <a:xfrm>
            <a:off x="6604000" y="549275"/>
            <a:ext cx="434975" cy="566738"/>
            <a:chOff x="4009" y="2842"/>
            <a:chExt cx="274" cy="357"/>
          </a:xfrm>
        </p:grpSpPr>
        <p:sp>
          <p:nvSpPr>
            <p:cNvPr id="19478" name="Text Box 15"/>
            <p:cNvSpPr txBox="1">
              <a:spLocks noChangeArrowheads="1"/>
            </p:cNvSpPr>
            <p:nvPr/>
          </p:nvSpPr>
          <p:spPr bwMode="auto">
            <a:xfrm>
              <a:off x="4009" y="2860"/>
              <a:ext cx="262" cy="333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_tradnl" sz="2800" b="1">
                  <a:solidFill>
                    <a:srgbClr val="FF3300"/>
                  </a:solidFill>
                </a:rPr>
                <a:t>V</a:t>
              </a:r>
              <a:endParaRPr lang="es-ES" sz="2800" b="1">
                <a:solidFill>
                  <a:srgbClr val="FF3300"/>
                </a:solidFill>
              </a:endParaRPr>
            </a:p>
          </p:txBody>
        </p:sp>
        <p:sp>
          <p:nvSpPr>
            <p:cNvPr id="19479" name="AutoShape 16"/>
            <p:cNvSpPr>
              <a:spLocks noChangeArrowheads="1"/>
            </p:cNvSpPr>
            <p:nvPr/>
          </p:nvSpPr>
          <p:spPr bwMode="auto">
            <a:xfrm>
              <a:off x="4021" y="2842"/>
              <a:ext cx="262" cy="357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19467" name="Group 17"/>
          <p:cNvGrpSpPr>
            <a:grpSpLocks/>
          </p:cNvGrpSpPr>
          <p:nvPr/>
        </p:nvGrpSpPr>
        <p:grpSpPr bwMode="auto">
          <a:xfrm>
            <a:off x="7689850" y="549275"/>
            <a:ext cx="434975" cy="566738"/>
            <a:chOff x="4009" y="2842"/>
            <a:chExt cx="274" cy="357"/>
          </a:xfrm>
        </p:grpSpPr>
        <p:sp>
          <p:nvSpPr>
            <p:cNvPr id="19476" name="Text Box 18"/>
            <p:cNvSpPr txBox="1">
              <a:spLocks noChangeArrowheads="1"/>
            </p:cNvSpPr>
            <p:nvPr/>
          </p:nvSpPr>
          <p:spPr bwMode="auto">
            <a:xfrm>
              <a:off x="4009" y="2860"/>
              <a:ext cx="262" cy="333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_tradnl" sz="2800" b="1">
                  <a:solidFill>
                    <a:srgbClr val="FF3300"/>
                  </a:solidFill>
                </a:rPr>
                <a:t>V</a:t>
              </a:r>
              <a:endParaRPr lang="es-ES" sz="2800" b="1">
                <a:solidFill>
                  <a:srgbClr val="FF3300"/>
                </a:solidFill>
              </a:endParaRPr>
            </a:p>
          </p:txBody>
        </p:sp>
        <p:sp>
          <p:nvSpPr>
            <p:cNvPr id="19477" name="AutoShape 19"/>
            <p:cNvSpPr>
              <a:spLocks noChangeArrowheads="1"/>
            </p:cNvSpPr>
            <p:nvPr/>
          </p:nvSpPr>
          <p:spPr bwMode="auto">
            <a:xfrm>
              <a:off x="4021" y="2842"/>
              <a:ext cx="262" cy="357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19468" name="Group 20"/>
          <p:cNvGrpSpPr>
            <a:grpSpLocks/>
          </p:cNvGrpSpPr>
          <p:nvPr/>
        </p:nvGrpSpPr>
        <p:grpSpPr bwMode="auto">
          <a:xfrm>
            <a:off x="5689600" y="568325"/>
            <a:ext cx="434975" cy="566738"/>
            <a:chOff x="4009" y="2842"/>
            <a:chExt cx="274" cy="357"/>
          </a:xfrm>
        </p:grpSpPr>
        <p:sp>
          <p:nvSpPr>
            <p:cNvPr id="19474" name="Text Box 21"/>
            <p:cNvSpPr txBox="1">
              <a:spLocks noChangeArrowheads="1"/>
            </p:cNvSpPr>
            <p:nvPr/>
          </p:nvSpPr>
          <p:spPr bwMode="auto">
            <a:xfrm>
              <a:off x="4009" y="2860"/>
              <a:ext cx="262" cy="333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_tradnl" sz="2800" b="1">
                  <a:solidFill>
                    <a:srgbClr val="FF3300"/>
                  </a:solidFill>
                </a:rPr>
                <a:t>V</a:t>
              </a:r>
              <a:endParaRPr lang="es-ES" sz="2800" b="1">
                <a:solidFill>
                  <a:srgbClr val="FF3300"/>
                </a:solidFill>
              </a:endParaRPr>
            </a:p>
          </p:txBody>
        </p:sp>
        <p:sp>
          <p:nvSpPr>
            <p:cNvPr id="19475" name="AutoShape 22"/>
            <p:cNvSpPr>
              <a:spLocks noChangeArrowheads="1"/>
            </p:cNvSpPr>
            <p:nvPr/>
          </p:nvSpPr>
          <p:spPr bwMode="auto">
            <a:xfrm>
              <a:off x="4021" y="2842"/>
              <a:ext cx="262" cy="357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19469" name="Rectangle 26"/>
          <p:cNvSpPr>
            <a:spLocks noChangeArrowheads="1"/>
          </p:cNvSpPr>
          <p:nvPr/>
        </p:nvSpPr>
        <p:spPr bwMode="auto">
          <a:xfrm>
            <a:off x="5580063" y="1803400"/>
            <a:ext cx="27447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ca-ES">
                <a:solidFill>
                  <a:schemeClr val="accent2"/>
                </a:solidFill>
              </a:rPr>
              <a:t>Sol·licitud d’una aturada</a:t>
            </a:r>
          </a:p>
          <a:p>
            <a:pPr algn="ctr"/>
            <a:r>
              <a:rPr lang="ca-ES">
                <a:solidFill>
                  <a:schemeClr val="accent2"/>
                </a:solidFill>
              </a:rPr>
              <a:t>sota pretext d’un</a:t>
            </a:r>
          </a:p>
          <a:p>
            <a:pPr algn="ctr"/>
            <a:r>
              <a:rPr lang="ca-ES">
                <a:solidFill>
                  <a:schemeClr val="accent2"/>
                </a:solidFill>
              </a:rPr>
              <a:t>traumatisme no reconegut </a:t>
            </a:r>
          </a:p>
        </p:txBody>
      </p:sp>
      <p:pic>
        <p:nvPicPr>
          <p:cNvPr id="19470" name="Picture 27" descr="TRAMP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050" y="1066800"/>
            <a:ext cx="38544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1" name="Rectangle 28"/>
          <p:cNvSpPr>
            <a:spLocks noChangeArrowheads="1"/>
          </p:cNvSpPr>
          <p:nvPr/>
        </p:nvSpPr>
        <p:spPr bwMode="auto">
          <a:xfrm>
            <a:off x="903288" y="3600450"/>
            <a:ext cx="22574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ca-ES">
                <a:solidFill>
                  <a:schemeClr val="accent2"/>
                </a:solidFill>
              </a:rPr>
              <a:t>Utilització del braç/mà</a:t>
            </a:r>
          </a:p>
          <a:p>
            <a:pPr algn="ctr"/>
            <a:r>
              <a:rPr lang="ca-ES">
                <a:solidFill>
                  <a:schemeClr val="accent2"/>
                </a:solidFill>
              </a:rPr>
              <a:t>no armada </a:t>
            </a:r>
          </a:p>
        </p:txBody>
      </p:sp>
      <p:sp>
        <p:nvSpPr>
          <p:cNvPr id="19472" name="Rectangle 29"/>
          <p:cNvSpPr>
            <a:spLocks noChangeArrowheads="1"/>
          </p:cNvSpPr>
          <p:nvPr/>
        </p:nvSpPr>
        <p:spPr bwMode="auto">
          <a:xfrm>
            <a:off x="4127500" y="54864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a-ES">
              <a:solidFill>
                <a:srgbClr val="FFFF00"/>
              </a:solidFill>
            </a:endParaRPr>
          </a:p>
        </p:txBody>
      </p:sp>
      <p:pic>
        <p:nvPicPr>
          <p:cNvPr id="19473" name="22 Imagen" descr="fce_color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8350" y="115888"/>
            <a:ext cx="6699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514350" y="293688"/>
            <a:ext cx="3054350" cy="29845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ctr"/>
            <a:r>
              <a:rPr lang="ca-ES" sz="1900" b="1">
                <a:solidFill>
                  <a:srgbClr val="FFFF00"/>
                </a:solidFill>
              </a:rPr>
              <a:t>QUADRE  DE SANCIONS</a:t>
            </a:r>
            <a:endParaRPr lang="ca-ES" sz="2000" b="1">
              <a:solidFill>
                <a:srgbClr val="FFFF00"/>
              </a:solidFill>
            </a:endParaRPr>
          </a:p>
        </p:txBody>
      </p:sp>
      <p:sp>
        <p:nvSpPr>
          <p:cNvPr id="20483" name="Rectangle 10"/>
          <p:cNvSpPr>
            <a:spLocks noChangeArrowheads="1"/>
          </p:cNvSpPr>
          <p:nvPr/>
        </p:nvSpPr>
        <p:spPr bwMode="auto">
          <a:xfrm>
            <a:off x="490538" y="1336675"/>
            <a:ext cx="550227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a-ES">
                <a:solidFill>
                  <a:schemeClr val="accent2"/>
                </a:solidFill>
              </a:rPr>
              <a:t>Imitació de marca de control, irregularitat del material </a:t>
            </a:r>
          </a:p>
          <a:p>
            <a:r>
              <a:rPr lang="ca-ES">
                <a:solidFill>
                  <a:schemeClr val="accent2"/>
                </a:solidFill>
              </a:rPr>
              <a:t>causada per una modificació voluntària</a:t>
            </a:r>
          </a:p>
        </p:txBody>
      </p:sp>
      <p:sp>
        <p:nvSpPr>
          <p:cNvPr id="20484" name="Rectangle 11"/>
          <p:cNvSpPr>
            <a:spLocks noChangeArrowheads="1"/>
          </p:cNvSpPr>
          <p:nvPr/>
        </p:nvSpPr>
        <p:spPr bwMode="auto">
          <a:xfrm>
            <a:off x="1182688" y="5897563"/>
            <a:ext cx="16541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a-ES">
                <a:solidFill>
                  <a:schemeClr val="accent2"/>
                </a:solidFill>
              </a:rPr>
              <a:t>Combat no lleial</a:t>
            </a:r>
          </a:p>
        </p:txBody>
      </p:sp>
      <p:pic>
        <p:nvPicPr>
          <p:cNvPr id="20485" name="Picture 20" descr="TRAMP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913" y="2540000"/>
            <a:ext cx="4629150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 Box 29"/>
          <p:cNvSpPr txBox="1">
            <a:spLocks noChangeArrowheads="1"/>
          </p:cNvSpPr>
          <p:nvPr/>
        </p:nvSpPr>
        <p:spPr bwMode="auto">
          <a:xfrm>
            <a:off x="4127500" y="296863"/>
            <a:ext cx="1011238" cy="3048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a-ES" sz="1400" b="1">
                <a:solidFill>
                  <a:schemeClr val="bg1"/>
                </a:solidFill>
              </a:rPr>
              <a:t>3r  GRUP</a:t>
            </a:r>
          </a:p>
        </p:txBody>
      </p:sp>
      <p:sp>
        <p:nvSpPr>
          <p:cNvPr id="20487" name="Text Box 30"/>
          <p:cNvSpPr txBox="1">
            <a:spLocks noChangeArrowheads="1"/>
          </p:cNvSpPr>
          <p:nvPr/>
        </p:nvSpPr>
        <p:spPr bwMode="auto">
          <a:xfrm>
            <a:off x="5270500" y="290513"/>
            <a:ext cx="809625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1400" b="1">
                <a:solidFill>
                  <a:schemeClr val="bg2"/>
                </a:solidFill>
              </a:rPr>
              <a:t>1a Falta</a:t>
            </a:r>
          </a:p>
        </p:txBody>
      </p:sp>
      <p:sp>
        <p:nvSpPr>
          <p:cNvPr id="20488" name="Text Box 31"/>
          <p:cNvSpPr txBox="1">
            <a:spLocks noChangeArrowheads="1"/>
          </p:cNvSpPr>
          <p:nvPr/>
        </p:nvSpPr>
        <p:spPr bwMode="auto">
          <a:xfrm>
            <a:off x="6219825" y="290513"/>
            <a:ext cx="809625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1400" b="1">
                <a:solidFill>
                  <a:schemeClr val="bg2"/>
                </a:solidFill>
              </a:rPr>
              <a:t>2a Falta</a:t>
            </a:r>
          </a:p>
        </p:txBody>
      </p:sp>
      <p:sp>
        <p:nvSpPr>
          <p:cNvPr id="20489" name="Line 32"/>
          <p:cNvSpPr>
            <a:spLocks noChangeShapeType="1"/>
          </p:cNvSpPr>
          <p:nvPr/>
        </p:nvSpPr>
        <p:spPr bwMode="auto">
          <a:xfrm>
            <a:off x="4129088" y="290513"/>
            <a:ext cx="2900362" cy="635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ca-ES"/>
          </a:p>
        </p:txBody>
      </p:sp>
      <p:grpSp>
        <p:nvGrpSpPr>
          <p:cNvPr id="20490" name="Group 33"/>
          <p:cNvGrpSpPr>
            <a:grpSpLocks/>
          </p:cNvGrpSpPr>
          <p:nvPr/>
        </p:nvGrpSpPr>
        <p:grpSpPr bwMode="auto">
          <a:xfrm>
            <a:off x="5724525" y="539750"/>
            <a:ext cx="434975" cy="566738"/>
            <a:chOff x="4009" y="2842"/>
            <a:chExt cx="274" cy="357"/>
          </a:xfrm>
        </p:grpSpPr>
        <p:sp>
          <p:nvSpPr>
            <p:cNvPr id="20494" name="Text Box 34"/>
            <p:cNvSpPr txBox="1">
              <a:spLocks noChangeArrowheads="1"/>
            </p:cNvSpPr>
            <p:nvPr/>
          </p:nvSpPr>
          <p:spPr bwMode="auto">
            <a:xfrm>
              <a:off x="4009" y="2860"/>
              <a:ext cx="262" cy="333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_tradnl" sz="2800" b="1">
                  <a:solidFill>
                    <a:srgbClr val="FF3300"/>
                  </a:solidFill>
                </a:rPr>
                <a:t>V</a:t>
              </a:r>
              <a:endParaRPr lang="es-ES" sz="2800" b="1">
                <a:solidFill>
                  <a:srgbClr val="FF3300"/>
                </a:solidFill>
              </a:endParaRPr>
            </a:p>
          </p:txBody>
        </p:sp>
        <p:sp>
          <p:nvSpPr>
            <p:cNvPr id="20495" name="AutoShape 35"/>
            <p:cNvSpPr>
              <a:spLocks noChangeArrowheads="1"/>
            </p:cNvSpPr>
            <p:nvPr/>
          </p:nvSpPr>
          <p:spPr bwMode="auto">
            <a:xfrm>
              <a:off x="4021" y="2842"/>
              <a:ext cx="262" cy="357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20491" name="AutoShape 36"/>
          <p:cNvSpPr>
            <a:spLocks noChangeArrowheads="1"/>
          </p:cNvSpPr>
          <p:nvPr/>
        </p:nvSpPr>
        <p:spPr bwMode="auto">
          <a:xfrm>
            <a:off x="6662738" y="566738"/>
            <a:ext cx="415925" cy="5667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s-ES_tradnl" sz="2800" b="1">
                <a:solidFill>
                  <a:schemeClr val="bg1"/>
                </a:solidFill>
              </a:rPr>
              <a:t>N</a:t>
            </a:r>
            <a:endParaRPr lang="es-ES" sz="2800" b="1">
              <a:solidFill>
                <a:schemeClr val="bg1"/>
              </a:solidFill>
            </a:endParaRPr>
          </a:p>
        </p:txBody>
      </p:sp>
      <p:sp>
        <p:nvSpPr>
          <p:cNvPr id="20492" name="Rectangle 46"/>
          <p:cNvSpPr>
            <a:spLocks noChangeArrowheads="1"/>
          </p:cNvSpPr>
          <p:nvPr/>
        </p:nvSpPr>
        <p:spPr bwMode="auto">
          <a:xfrm>
            <a:off x="5795963" y="3481388"/>
            <a:ext cx="2465387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ca-ES">
                <a:solidFill>
                  <a:schemeClr val="accent2"/>
                </a:solidFill>
              </a:rPr>
              <a:t>Tirador que pertorba </a:t>
            </a:r>
          </a:p>
          <a:p>
            <a:pPr algn="ctr"/>
            <a:r>
              <a:rPr lang="ca-ES">
                <a:solidFill>
                  <a:schemeClr val="accent2"/>
                </a:solidFill>
              </a:rPr>
              <a:t>l’ordre a la pista</a:t>
            </a:r>
          </a:p>
          <a:p>
            <a:pPr algn="ctr"/>
            <a:r>
              <a:rPr lang="ca-ES" sz="1600">
                <a:solidFill>
                  <a:schemeClr val="accent2"/>
                </a:solidFill>
              </a:rPr>
              <a:t>(si la situació és molt greu</a:t>
            </a:r>
          </a:p>
          <a:p>
            <a:pPr algn="ctr"/>
            <a:r>
              <a:rPr lang="ca-ES" sz="1600">
                <a:solidFill>
                  <a:schemeClr val="accent2"/>
                </a:solidFill>
              </a:rPr>
              <a:t>pot ser exclòs directament)</a:t>
            </a:r>
          </a:p>
        </p:txBody>
      </p:sp>
      <p:pic>
        <p:nvPicPr>
          <p:cNvPr id="20493" name="14 Imagen" descr="fce_color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8350" y="115888"/>
            <a:ext cx="6699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_33V9980"/>
          <p:cNvPicPr>
            <a:picLocks noChangeAspect="1" noChangeArrowheads="1"/>
          </p:cNvPicPr>
          <p:nvPr/>
        </p:nvPicPr>
        <p:blipFill>
          <a:blip r:embed="rId2" cstate="print">
            <a:lum bright="36000" contrast="-54000"/>
          </a:blip>
          <a:srcRect/>
          <a:stretch>
            <a:fillRect/>
          </a:stretch>
        </p:blipFill>
        <p:spPr bwMode="auto">
          <a:xfrm>
            <a:off x="-757238" y="0"/>
            <a:ext cx="103330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706437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ca-ES" sz="3200" b="1" kern="0" dirty="0">
                <a:solidFill>
                  <a:schemeClr val="tx2"/>
                </a:solidFill>
                <a:latin typeface="Tahoma" pitchFamily="34" charset="0"/>
                <a:ea typeface="+mj-ea"/>
                <a:cs typeface="+mj-cs"/>
              </a:rPr>
              <a:t>QUÈ ÉS L’ESGRIMA?</a:t>
            </a:r>
            <a:endParaRPr lang="es-ES" sz="3200" b="1" kern="0" dirty="0">
              <a:solidFill>
                <a:schemeClr val="tx2"/>
              </a:solidFill>
              <a:latin typeface="Tahoma" pitchFamily="34" charset="0"/>
              <a:ea typeface="+mj-ea"/>
              <a:cs typeface="+mj-cs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68313" y="1052513"/>
            <a:ext cx="813593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a-ES" sz="2800" b="1">
                <a:cs typeface="Times New Roman" pitchFamily="18" charset="0"/>
              </a:rPr>
              <a:t>Esport d’oposició i combat sense contacte directe</a:t>
            </a:r>
            <a:endParaRPr lang="ca-ES" sz="3200" b="1"/>
          </a:p>
        </p:txBody>
      </p:sp>
      <p:pic>
        <p:nvPicPr>
          <p:cNvPr id="3077" name="4 Imagen" descr="fce_color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3888" y="188913"/>
            <a:ext cx="671512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514350" y="293688"/>
            <a:ext cx="3054350" cy="29845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ctr"/>
            <a:r>
              <a:rPr lang="ca-ES" sz="1900" b="1">
                <a:solidFill>
                  <a:srgbClr val="FFFF00"/>
                </a:solidFill>
              </a:rPr>
              <a:t>QUADRE  DE SANCIONS</a:t>
            </a:r>
            <a:endParaRPr lang="ca-ES" sz="2000" b="1">
              <a:solidFill>
                <a:srgbClr val="FFFF00"/>
              </a:solidFill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4184650" y="296863"/>
            <a:ext cx="954088" cy="3048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a-ES" sz="1400" b="1">
                <a:solidFill>
                  <a:schemeClr val="bg1"/>
                </a:solidFill>
              </a:rPr>
              <a:t>4t  GRUP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5270500" y="290513"/>
            <a:ext cx="809625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1400" b="1">
                <a:solidFill>
                  <a:schemeClr val="bg2"/>
                </a:solidFill>
              </a:rPr>
              <a:t>1a Falta</a:t>
            </a:r>
          </a:p>
        </p:txBody>
      </p:sp>
      <p:sp>
        <p:nvSpPr>
          <p:cNvPr id="21509" name="Line 6"/>
          <p:cNvSpPr>
            <a:spLocks noChangeShapeType="1"/>
          </p:cNvSpPr>
          <p:nvPr/>
        </p:nvSpPr>
        <p:spPr bwMode="auto">
          <a:xfrm>
            <a:off x="4186238" y="290513"/>
            <a:ext cx="1895475" cy="4762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ca-ES"/>
          </a:p>
        </p:txBody>
      </p:sp>
      <p:sp>
        <p:nvSpPr>
          <p:cNvPr id="21510" name="Rectangle 8"/>
          <p:cNvSpPr>
            <a:spLocks noChangeArrowheads="1"/>
          </p:cNvSpPr>
          <p:nvPr/>
        </p:nvSpPr>
        <p:spPr bwMode="auto">
          <a:xfrm>
            <a:off x="98425" y="6303963"/>
            <a:ext cx="2282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a-ES">
                <a:solidFill>
                  <a:schemeClr val="accent2"/>
                </a:solidFill>
              </a:rPr>
              <a:t>Brutalitat intencionada</a:t>
            </a:r>
          </a:p>
        </p:txBody>
      </p:sp>
      <p:pic>
        <p:nvPicPr>
          <p:cNvPr id="21511" name="Picture 21" descr="RG brutalit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125" y="4300538"/>
            <a:ext cx="3068638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31" descr="RG col·lusió"/>
          <p:cNvPicPr>
            <a:picLocks noChangeAspect="1" noChangeArrowheads="1"/>
          </p:cNvPicPr>
          <p:nvPr/>
        </p:nvPicPr>
        <p:blipFill>
          <a:blip r:embed="rId4" cstate="print"/>
          <a:srcRect l="30991"/>
          <a:stretch>
            <a:fillRect/>
          </a:stretch>
        </p:blipFill>
        <p:spPr bwMode="auto">
          <a:xfrm>
            <a:off x="6516688" y="400050"/>
            <a:ext cx="1965325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Rectangle 30"/>
          <p:cNvSpPr>
            <a:spLocks noChangeArrowheads="1"/>
          </p:cNvSpPr>
          <p:nvPr/>
        </p:nvSpPr>
        <p:spPr bwMode="auto">
          <a:xfrm>
            <a:off x="5091113" y="3449638"/>
            <a:ext cx="2962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a-ES">
                <a:solidFill>
                  <a:schemeClr val="accent2"/>
                </a:solidFill>
              </a:rPr>
              <a:t>Falta contra l’esperit esportiu</a:t>
            </a:r>
          </a:p>
        </p:txBody>
      </p:sp>
      <p:pic>
        <p:nvPicPr>
          <p:cNvPr id="21514" name="Picture 35" descr="RG fraud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925" y="857250"/>
            <a:ext cx="40259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5" name="Rectangle 36"/>
          <p:cNvSpPr>
            <a:spLocks noChangeArrowheads="1"/>
          </p:cNvSpPr>
          <p:nvPr/>
        </p:nvSpPr>
        <p:spPr bwMode="auto">
          <a:xfrm>
            <a:off x="111125" y="2963863"/>
            <a:ext cx="3962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a-ES">
                <a:solidFill>
                  <a:schemeClr val="accent2"/>
                </a:solidFill>
              </a:rPr>
              <a:t>Material no conforme per frau manifest</a:t>
            </a:r>
          </a:p>
        </p:txBody>
      </p:sp>
      <p:pic>
        <p:nvPicPr>
          <p:cNvPr id="21516" name="Picture 37" descr="RG afavorir l'adversari"/>
          <p:cNvPicPr>
            <a:picLocks noChangeAspect="1" noChangeArrowheads="1"/>
          </p:cNvPicPr>
          <p:nvPr/>
        </p:nvPicPr>
        <p:blipFill>
          <a:blip r:embed="rId6" cstate="print"/>
          <a:srcRect l="4707" r="6419"/>
          <a:stretch>
            <a:fillRect/>
          </a:stretch>
        </p:blipFill>
        <p:spPr bwMode="auto">
          <a:xfrm>
            <a:off x="3694113" y="4872038"/>
            <a:ext cx="2428875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7" name="Rectangle 38"/>
          <p:cNvSpPr>
            <a:spLocks noChangeArrowheads="1"/>
          </p:cNvSpPr>
          <p:nvPr/>
        </p:nvSpPr>
        <p:spPr bwMode="auto">
          <a:xfrm>
            <a:off x="4379913" y="4097338"/>
            <a:ext cx="105251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ca-ES">
                <a:solidFill>
                  <a:schemeClr val="accent2"/>
                </a:solidFill>
              </a:rPr>
              <a:t>Afavorir</a:t>
            </a:r>
          </a:p>
          <a:p>
            <a:pPr algn="ctr"/>
            <a:r>
              <a:rPr lang="ca-ES">
                <a:solidFill>
                  <a:schemeClr val="accent2"/>
                </a:solidFill>
              </a:rPr>
              <a:t>l’adversari</a:t>
            </a:r>
          </a:p>
        </p:txBody>
      </p:sp>
      <p:pic>
        <p:nvPicPr>
          <p:cNvPr id="21518" name="Picture 39" descr="RG dopi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688" y="4392613"/>
            <a:ext cx="2363787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9" name="Rectangle 40"/>
          <p:cNvSpPr>
            <a:spLocks noChangeArrowheads="1"/>
          </p:cNvSpPr>
          <p:nvPr/>
        </p:nvSpPr>
        <p:spPr bwMode="auto">
          <a:xfrm>
            <a:off x="7169150" y="6354763"/>
            <a:ext cx="9366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a-ES">
                <a:solidFill>
                  <a:schemeClr val="accent2"/>
                </a:solidFill>
              </a:rPr>
              <a:t>Dopatge </a:t>
            </a:r>
          </a:p>
        </p:txBody>
      </p:sp>
      <p:sp>
        <p:nvSpPr>
          <p:cNvPr id="21520" name="AutoShape 41"/>
          <p:cNvSpPr>
            <a:spLocks noChangeArrowheads="1"/>
          </p:cNvSpPr>
          <p:nvPr/>
        </p:nvSpPr>
        <p:spPr bwMode="auto">
          <a:xfrm>
            <a:off x="5667375" y="573088"/>
            <a:ext cx="415925" cy="5667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s-ES_tradnl" sz="2800" b="1">
                <a:solidFill>
                  <a:schemeClr val="bg1"/>
                </a:solidFill>
              </a:rPr>
              <a:t>N</a:t>
            </a:r>
            <a:endParaRPr lang="es-ES" sz="2800" b="1">
              <a:solidFill>
                <a:schemeClr val="bg1"/>
              </a:solidFill>
            </a:endParaRPr>
          </a:p>
        </p:txBody>
      </p:sp>
      <p:pic>
        <p:nvPicPr>
          <p:cNvPr id="21521" name="16 Imagen" descr="fce_colors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88350" y="115888"/>
            <a:ext cx="6699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514350" y="293688"/>
            <a:ext cx="3054350" cy="29845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ctr"/>
            <a:r>
              <a:rPr lang="ca-ES" sz="1900" b="1">
                <a:solidFill>
                  <a:srgbClr val="FFFF00"/>
                </a:solidFill>
              </a:rPr>
              <a:t>QUADRE  DE SANCIONS</a:t>
            </a:r>
            <a:endParaRPr lang="ca-ES" sz="2000" b="1">
              <a:solidFill>
                <a:srgbClr val="FFFF00"/>
              </a:solidFill>
            </a:endParaRPr>
          </a:p>
        </p:txBody>
      </p:sp>
      <p:sp>
        <p:nvSpPr>
          <p:cNvPr id="22531" name="Rectangle 20"/>
          <p:cNvSpPr>
            <a:spLocks noChangeArrowheads="1"/>
          </p:cNvSpPr>
          <p:nvPr/>
        </p:nvSpPr>
        <p:spPr bwMode="auto">
          <a:xfrm>
            <a:off x="871538" y="2505075"/>
            <a:ext cx="5527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ca-ES">
                <a:solidFill>
                  <a:schemeClr val="accent2"/>
                </a:solidFill>
              </a:rPr>
              <a:t>Qualsevol persona que pertorbi l´ordre fora de la pista</a:t>
            </a:r>
          </a:p>
        </p:txBody>
      </p:sp>
      <p:sp>
        <p:nvSpPr>
          <p:cNvPr id="22532" name="Text Box 21"/>
          <p:cNvSpPr txBox="1">
            <a:spLocks noChangeArrowheads="1"/>
          </p:cNvSpPr>
          <p:nvPr/>
        </p:nvSpPr>
        <p:spPr bwMode="auto">
          <a:xfrm>
            <a:off x="4986338" y="1087438"/>
            <a:ext cx="1176337" cy="368300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1400" b="1">
                <a:solidFill>
                  <a:srgbClr val="FF0000"/>
                </a:solidFill>
              </a:rPr>
              <a:t>Advertència</a:t>
            </a:r>
          </a:p>
        </p:txBody>
      </p:sp>
      <p:sp>
        <p:nvSpPr>
          <p:cNvPr id="22533" name="Text Box 35"/>
          <p:cNvSpPr txBox="1">
            <a:spLocks noChangeArrowheads="1"/>
          </p:cNvSpPr>
          <p:nvPr/>
        </p:nvSpPr>
        <p:spPr bwMode="auto">
          <a:xfrm>
            <a:off x="6662738" y="1285875"/>
            <a:ext cx="1703387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a-ES" sz="1200" b="1">
                <a:solidFill>
                  <a:schemeClr val="bg1"/>
                </a:solidFill>
              </a:rPr>
              <a:t>EXPULSIÓ  del LLOC</a:t>
            </a:r>
          </a:p>
          <a:p>
            <a:pPr algn="ctr"/>
            <a:r>
              <a:rPr lang="ca-ES" sz="1200" b="1">
                <a:solidFill>
                  <a:schemeClr val="bg1"/>
                </a:solidFill>
              </a:rPr>
              <a:t> de la prova</a:t>
            </a:r>
          </a:p>
        </p:txBody>
      </p:sp>
      <p:pic>
        <p:nvPicPr>
          <p:cNvPr id="22534" name="Picture 37" descr="RG espectador pertorba ord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4288" y="3143250"/>
            <a:ext cx="6538912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Text Box 38"/>
          <p:cNvSpPr txBox="1">
            <a:spLocks noChangeArrowheads="1"/>
          </p:cNvSpPr>
          <p:nvPr/>
        </p:nvSpPr>
        <p:spPr bwMode="auto">
          <a:xfrm>
            <a:off x="4127500" y="296863"/>
            <a:ext cx="1011238" cy="3048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a-ES" sz="1400" b="1">
                <a:solidFill>
                  <a:schemeClr val="bg1"/>
                </a:solidFill>
              </a:rPr>
              <a:t>ALTRES</a:t>
            </a:r>
          </a:p>
        </p:txBody>
      </p:sp>
      <p:sp>
        <p:nvSpPr>
          <p:cNvPr id="22536" name="Line 39"/>
          <p:cNvSpPr>
            <a:spLocks noChangeShapeType="1"/>
          </p:cNvSpPr>
          <p:nvPr/>
        </p:nvSpPr>
        <p:spPr bwMode="auto">
          <a:xfrm>
            <a:off x="4129088" y="290513"/>
            <a:ext cx="2900362" cy="635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ca-ES"/>
          </a:p>
        </p:txBody>
      </p:sp>
      <p:sp>
        <p:nvSpPr>
          <p:cNvPr id="22537" name="Text Box 40"/>
          <p:cNvSpPr txBox="1">
            <a:spLocks noChangeArrowheads="1"/>
          </p:cNvSpPr>
          <p:nvPr/>
        </p:nvSpPr>
        <p:spPr bwMode="auto">
          <a:xfrm>
            <a:off x="5270500" y="290513"/>
            <a:ext cx="809625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1400" b="1">
                <a:solidFill>
                  <a:schemeClr val="bg2"/>
                </a:solidFill>
              </a:rPr>
              <a:t>1a Falta</a:t>
            </a:r>
          </a:p>
        </p:txBody>
      </p:sp>
      <p:sp>
        <p:nvSpPr>
          <p:cNvPr id="22538" name="Text Box 41"/>
          <p:cNvSpPr txBox="1">
            <a:spLocks noChangeArrowheads="1"/>
          </p:cNvSpPr>
          <p:nvPr/>
        </p:nvSpPr>
        <p:spPr bwMode="auto">
          <a:xfrm>
            <a:off x="6219825" y="290513"/>
            <a:ext cx="809625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1400" b="1">
                <a:solidFill>
                  <a:schemeClr val="bg2"/>
                </a:solidFill>
              </a:rPr>
              <a:t>2a Falta</a:t>
            </a:r>
          </a:p>
        </p:txBody>
      </p:sp>
      <p:grpSp>
        <p:nvGrpSpPr>
          <p:cNvPr id="22539" name="Group 43"/>
          <p:cNvGrpSpPr>
            <a:grpSpLocks/>
          </p:cNvGrpSpPr>
          <p:nvPr/>
        </p:nvGrpSpPr>
        <p:grpSpPr bwMode="auto">
          <a:xfrm>
            <a:off x="5724525" y="539750"/>
            <a:ext cx="434975" cy="566738"/>
            <a:chOff x="2548" y="1880"/>
            <a:chExt cx="274" cy="357"/>
          </a:xfrm>
        </p:grpSpPr>
        <p:sp>
          <p:nvSpPr>
            <p:cNvPr id="22542" name="Text Box 44"/>
            <p:cNvSpPr txBox="1">
              <a:spLocks noChangeArrowheads="1"/>
            </p:cNvSpPr>
            <p:nvPr/>
          </p:nvSpPr>
          <p:spPr bwMode="auto">
            <a:xfrm>
              <a:off x="2548" y="1898"/>
              <a:ext cx="26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_tradnl" sz="2800" b="1">
                  <a:solidFill>
                    <a:srgbClr val="FFFF00"/>
                  </a:solidFill>
                </a:rPr>
                <a:t>G</a:t>
              </a:r>
              <a:endParaRPr lang="es-ES" sz="2800" b="1">
                <a:solidFill>
                  <a:srgbClr val="FFFF00"/>
                </a:solidFill>
              </a:endParaRPr>
            </a:p>
          </p:txBody>
        </p:sp>
        <p:sp>
          <p:nvSpPr>
            <p:cNvPr id="22543" name="AutoShape 45"/>
            <p:cNvSpPr>
              <a:spLocks noChangeArrowheads="1"/>
            </p:cNvSpPr>
            <p:nvPr/>
          </p:nvSpPr>
          <p:spPr bwMode="auto">
            <a:xfrm>
              <a:off x="2560" y="1880"/>
              <a:ext cx="262" cy="357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22540" name="AutoShape 46"/>
          <p:cNvSpPr>
            <a:spLocks noChangeArrowheads="1"/>
          </p:cNvSpPr>
          <p:nvPr/>
        </p:nvSpPr>
        <p:spPr bwMode="auto">
          <a:xfrm>
            <a:off x="6662738" y="604838"/>
            <a:ext cx="415925" cy="5667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s-ES_tradnl" sz="2800" b="1">
                <a:solidFill>
                  <a:schemeClr val="bg1"/>
                </a:solidFill>
              </a:rPr>
              <a:t>N</a:t>
            </a:r>
            <a:endParaRPr lang="es-ES" sz="2800" b="1">
              <a:solidFill>
                <a:schemeClr val="bg1"/>
              </a:solidFill>
            </a:endParaRPr>
          </a:p>
        </p:txBody>
      </p:sp>
      <p:pic>
        <p:nvPicPr>
          <p:cNvPr id="22541" name="14 Imagen" descr="fce_color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8350" y="115888"/>
            <a:ext cx="6699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514350" y="293688"/>
            <a:ext cx="3054350" cy="29845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algn="ctr"/>
            <a:r>
              <a:rPr lang="ca-ES" sz="1900" b="1">
                <a:solidFill>
                  <a:srgbClr val="FFFF00"/>
                </a:solidFill>
              </a:rPr>
              <a:t>QUADRE  DE SANCIONS</a:t>
            </a:r>
            <a:endParaRPr lang="ca-ES" sz="2000" b="1">
              <a:solidFill>
                <a:srgbClr val="FFFF00"/>
              </a:solidFill>
            </a:endParaRPr>
          </a:p>
        </p:txBody>
      </p:sp>
      <p:sp>
        <p:nvSpPr>
          <p:cNvPr id="23555" name="Rectangle 17"/>
          <p:cNvSpPr>
            <a:spLocks noChangeArrowheads="1"/>
          </p:cNvSpPr>
          <p:nvPr/>
        </p:nvSpPr>
        <p:spPr bwMode="auto">
          <a:xfrm>
            <a:off x="514350" y="1385888"/>
            <a:ext cx="7270750" cy="554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ca-ES">
                <a:solidFill>
                  <a:schemeClr val="accent2"/>
                </a:solidFill>
              </a:rPr>
              <a:t>Refús d’un tirador de tirar amb qualsevol altre tirador (individual o per equips) correctament inscrit</a:t>
            </a:r>
          </a:p>
        </p:txBody>
      </p:sp>
      <p:sp>
        <p:nvSpPr>
          <p:cNvPr id="23556" name="Text Box 28"/>
          <p:cNvSpPr txBox="1">
            <a:spLocks noChangeArrowheads="1"/>
          </p:cNvSpPr>
          <p:nvPr/>
        </p:nvSpPr>
        <p:spPr bwMode="auto">
          <a:xfrm>
            <a:off x="4127500" y="296863"/>
            <a:ext cx="1011238" cy="3048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a-ES" sz="1400" b="1">
                <a:solidFill>
                  <a:schemeClr val="bg1"/>
                </a:solidFill>
              </a:rPr>
              <a:t>ALTRES</a:t>
            </a:r>
          </a:p>
        </p:txBody>
      </p:sp>
      <p:sp>
        <p:nvSpPr>
          <p:cNvPr id="23557" name="Line 29"/>
          <p:cNvSpPr>
            <a:spLocks noChangeShapeType="1"/>
          </p:cNvSpPr>
          <p:nvPr/>
        </p:nvSpPr>
        <p:spPr bwMode="auto">
          <a:xfrm>
            <a:off x="4129088" y="290513"/>
            <a:ext cx="1951037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ca-ES"/>
          </a:p>
        </p:txBody>
      </p:sp>
      <p:sp>
        <p:nvSpPr>
          <p:cNvPr id="23558" name="Text Box 30"/>
          <p:cNvSpPr txBox="1">
            <a:spLocks noChangeArrowheads="1"/>
          </p:cNvSpPr>
          <p:nvPr/>
        </p:nvSpPr>
        <p:spPr bwMode="auto">
          <a:xfrm>
            <a:off x="5270500" y="290513"/>
            <a:ext cx="809625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1400" b="1">
                <a:solidFill>
                  <a:schemeClr val="bg2"/>
                </a:solidFill>
              </a:rPr>
              <a:t>1a Falta</a:t>
            </a:r>
          </a:p>
        </p:txBody>
      </p:sp>
      <p:sp>
        <p:nvSpPr>
          <p:cNvPr id="23559" name="AutoShape 35"/>
          <p:cNvSpPr>
            <a:spLocks noChangeArrowheads="1"/>
          </p:cNvSpPr>
          <p:nvPr/>
        </p:nvSpPr>
        <p:spPr bwMode="auto">
          <a:xfrm>
            <a:off x="5734050" y="592138"/>
            <a:ext cx="415925" cy="5667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s-ES_tradnl" sz="2800" b="1">
                <a:solidFill>
                  <a:schemeClr val="bg1"/>
                </a:solidFill>
              </a:rPr>
              <a:t>N</a:t>
            </a:r>
            <a:endParaRPr lang="es-ES" sz="2800" b="1">
              <a:solidFill>
                <a:schemeClr val="bg1"/>
              </a:solidFill>
            </a:endParaRPr>
          </a:p>
        </p:txBody>
      </p:sp>
      <p:pic>
        <p:nvPicPr>
          <p:cNvPr id="23560" name="Picture 43" descr="RG refús d'obediènc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2757488"/>
            <a:ext cx="5483225" cy="358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1" name="Rectangle 44"/>
          <p:cNvSpPr>
            <a:spLocks noChangeArrowheads="1"/>
          </p:cNvSpPr>
          <p:nvPr/>
        </p:nvSpPr>
        <p:spPr bwMode="auto">
          <a:xfrm>
            <a:off x="6742113" y="3694113"/>
            <a:ext cx="166846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ca-ES">
                <a:solidFill>
                  <a:schemeClr val="accent2"/>
                </a:solidFill>
              </a:rPr>
              <a:t>No realitzar la </a:t>
            </a:r>
          </a:p>
          <a:p>
            <a:pPr algn="ctr"/>
            <a:r>
              <a:rPr lang="ca-ES">
                <a:solidFill>
                  <a:schemeClr val="accent2"/>
                </a:solidFill>
              </a:rPr>
              <a:t>salutació abans </a:t>
            </a:r>
          </a:p>
          <a:p>
            <a:pPr algn="ctr"/>
            <a:r>
              <a:rPr lang="ca-ES">
                <a:solidFill>
                  <a:schemeClr val="accent2"/>
                </a:solidFill>
              </a:rPr>
              <a:t>d’iniciar el matx </a:t>
            </a:r>
          </a:p>
          <a:p>
            <a:pPr algn="ctr"/>
            <a:r>
              <a:rPr lang="ca-ES">
                <a:solidFill>
                  <a:schemeClr val="accent2"/>
                </a:solidFill>
              </a:rPr>
              <a:t>o després del </a:t>
            </a:r>
          </a:p>
          <a:p>
            <a:pPr algn="ctr"/>
            <a:r>
              <a:rPr lang="ca-ES">
                <a:solidFill>
                  <a:schemeClr val="accent2"/>
                </a:solidFill>
              </a:rPr>
              <a:t>darrer tocat</a:t>
            </a:r>
          </a:p>
        </p:txBody>
      </p:sp>
      <p:pic>
        <p:nvPicPr>
          <p:cNvPr id="23562" name="9 Imagen" descr="fce_color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8350" y="115888"/>
            <a:ext cx="6699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tge 10" descr="IMG_533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0" y="227013"/>
            <a:ext cx="9144000" cy="579437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a-ES" sz="3200" b="1">
                <a:solidFill>
                  <a:srgbClr val="FFFF00"/>
                </a:solidFill>
              </a:rPr>
              <a:t>COPA DEL MÓN DE BARCELONA</a:t>
            </a:r>
          </a:p>
        </p:txBody>
      </p:sp>
      <p:sp>
        <p:nvSpPr>
          <p:cNvPr id="24580" name="Text Box 16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4195763" y="5483246"/>
            <a:ext cx="494823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a-ES" sz="2800" b="1" dirty="0" smtClean="0">
                <a:solidFill>
                  <a:schemeClr val="bg1"/>
                </a:solidFill>
              </a:rPr>
              <a:t>22, 23 </a:t>
            </a:r>
            <a:r>
              <a:rPr lang="ca-ES" sz="2800" b="1" dirty="0" smtClean="0">
                <a:solidFill>
                  <a:schemeClr val="bg1"/>
                </a:solidFill>
              </a:rPr>
              <a:t>i </a:t>
            </a:r>
            <a:r>
              <a:rPr lang="ca-ES" sz="2800" b="1" dirty="0" smtClean="0">
                <a:solidFill>
                  <a:schemeClr val="bg1"/>
                </a:solidFill>
              </a:rPr>
              <a:t>24 </a:t>
            </a:r>
            <a:r>
              <a:rPr lang="ca-ES" sz="2800" b="1" dirty="0" smtClean="0">
                <a:solidFill>
                  <a:schemeClr val="bg1"/>
                </a:solidFill>
              </a:rPr>
              <a:t>de gener </a:t>
            </a:r>
            <a:r>
              <a:rPr lang="ca-ES" sz="2800" b="1" dirty="0" smtClean="0">
                <a:solidFill>
                  <a:schemeClr val="bg1"/>
                </a:solidFill>
              </a:rPr>
              <a:t>2016</a:t>
            </a:r>
            <a:endParaRPr lang="ca-ES" sz="2800" b="1" dirty="0">
              <a:solidFill>
                <a:schemeClr val="bg1"/>
              </a:solidFill>
            </a:endParaRPr>
          </a:p>
          <a:p>
            <a:pPr algn="ctr"/>
            <a:r>
              <a:rPr lang="ca-ES" sz="2800" b="1" dirty="0">
                <a:solidFill>
                  <a:schemeClr val="bg1"/>
                </a:solidFill>
              </a:rPr>
              <a:t>INEFC - Barcelona</a:t>
            </a:r>
          </a:p>
        </p:txBody>
      </p:sp>
      <p:sp>
        <p:nvSpPr>
          <p:cNvPr id="24581" name="Text Box 16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179388" y="6475413"/>
            <a:ext cx="88566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a-ES" sz="1600" b="1">
                <a:solidFill>
                  <a:schemeClr val="accent2"/>
                </a:solidFill>
              </a:rPr>
              <a:t>Contactar amb la FCE  	</a:t>
            </a:r>
            <a:r>
              <a:rPr lang="ca-ES" sz="1600" b="1">
                <a:solidFill>
                  <a:schemeClr val="accent2"/>
                </a:solidFill>
                <a:hlinkClick r:id="rId5"/>
              </a:rPr>
              <a:t>fce@esgrima.cat</a:t>
            </a:r>
            <a:r>
              <a:rPr lang="ca-ES" sz="1600" b="1">
                <a:solidFill>
                  <a:schemeClr val="accent2"/>
                </a:solidFill>
              </a:rPr>
              <a:t>   932805196</a:t>
            </a:r>
          </a:p>
        </p:txBody>
      </p:sp>
      <p:pic>
        <p:nvPicPr>
          <p:cNvPr id="24582" name="5 Imagen" descr="fce_colors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8350" y="115888"/>
            <a:ext cx="6699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 descr="LA SELVA DEL CAM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_33V99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-1395413"/>
            <a:ext cx="8064500" cy="1209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79388" y="549275"/>
            <a:ext cx="5329237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a-ES" sz="6000" kern="0" dirty="0" smtClean="0">
                <a:solidFill>
                  <a:schemeClr val="bg1"/>
                </a:solidFill>
                <a:latin typeface="Eras Bold ITC" pitchFamily="34" charset="0"/>
                <a:ea typeface="+mj-ea"/>
                <a:cs typeface="+mj-cs"/>
              </a:rPr>
              <a:t>FEM ESGRIMA!</a:t>
            </a:r>
            <a:endParaRPr lang="es-ES" sz="6000" kern="0" dirty="0">
              <a:solidFill>
                <a:schemeClr val="bg1"/>
              </a:solidFill>
              <a:latin typeface="Eras Bold ITC" pitchFamily="34" charset="0"/>
              <a:ea typeface="+mj-ea"/>
              <a:cs typeface="+mj-cs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79388" y="5732463"/>
            <a:ext cx="49561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1600" b="1" dirty="0" smtClean="0">
                <a:solidFill>
                  <a:schemeClr val="bg1"/>
                </a:solidFill>
                <a:latin typeface="Tahoma" pitchFamily="34" charset="0"/>
              </a:rPr>
              <a:t>MARC FONT DIMAS</a:t>
            </a:r>
            <a:endParaRPr lang="ca-ES" sz="1600" b="1" dirty="0">
              <a:solidFill>
                <a:schemeClr val="bg1"/>
              </a:solidFill>
              <a:latin typeface="Tahoma" pitchFamily="34" charset="0"/>
            </a:endParaRPr>
          </a:p>
          <a:p>
            <a:r>
              <a:rPr lang="ca-ES" sz="1600" dirty="0">
                <a:solidFill>
                  <a:schemeClr val="bg1"/>
                </a:solidFill>
                <a:latin typeface="Tahoma" pitchFamily="34" charset="0"/>
              </a:rPr>
              <a:t>Llicenciat en C.A.F.E.</a:t>
            </a:r>
          </a:p>
          <a:p>
            <a:r>
              <a:rPr lang="ca-ES" sz="1600" dirty="0">
                <a:solidFill>
                  <a:schemeClr val="bg1"/>
                </a:solidFill>
                <a:latin typeface="Tahoma" pitchFamily="34" charset="0"/>
              </a:rPr>
              <a:t>Tècnic de formació de la Federació Catalana Esgrima</a:t>
            </a:r>
            <a:endParaRPr lang="es-ES" sz="1600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25605" name="4 Imagen" descr="fce_color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550" y="115888"/>
            <a:ext cx="6699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_33V9919"/>
          <p:cNvPicPr>
            <a:picLocks noChangeAspect="1" noChangeArrowheads="1"/>
          </p:cNvPicPr>
          <p:nvPr/>
        </p:nvPicPr>
        <p:blipFill>
          <a:blip r:embed="rId3" cstate="print">
            <a:lum bright="18000" contrast="-18000"/>
          </a:blip>
          <a:srcRect/>
          <a:stretch>
            <a:fillRect/>
          </a:stretch>
        </p:blipFill>
        <p:spPr bwMode="auto">
          <a:xfrm>
            <a:off x="-1765300" y="-603250"/>
            <a:ext cx="12530138" cy="83550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482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a-ES" sz="3200" b="1" smtClean="0">
                <a:solidFill>
                  <a:schemeClr val="bg1"/>
                </a:solidFill>
                <a:latin typeface="Tahoma" pitchFamily="34" charset="0"/>
              </a:rPr>
              <a:t>BENEFICIS DE L’ESGRIMA ESCOLAR</a:t>
            </a:r>
            <a:endParaRPr lang="es-ES" sz="3200" b="1" smtClean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11188" y="1592263"/>
            <a:ext cx="5195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2000">
                <a:latin typeface="Tahoma" pitchFamily="34" charset="0"/>
              </a:rPr>
              <a:t>Varia els continguts típics de l’educació física</a:t>
            </a:r>
            <a:endParaRPr lang="es-ES" sz="2000">
              <a:latin typeface="Tahoma" pitchFamily="34" charset="0"/>
            </a:endParaRP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596900" y="2311400"/>
            <a:ext cx="2217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2000">
                <a:latin typeface="Tahoma" pitchFamily="34" charset="0"/>
              </a:rPr>
              <a:t>Material alternatiu</a:t>
            </a:r>
            <a:endParaRPr lang="es-ES" sz="2000">
              <a:latin typeface="Tahoma" pitchFamily="34" charset="0"/>
            </a:endParaRP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592138" y="3032125"/>
            <a:ext cx="2095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2000">
                <a:latin typeface="Tahoma" pitchFamily="34" charset="0"/>
              </a:rPr>
              <a:t>Pensament tàctic</a:t>
            </a:r>
            <a:endParaRPr lang="es-ES" sz="2000">
              <a:latin typeface="Tahoma" pitchFamily="34" charset="0"/>
            </a:endParaRP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592138" y="3716338"/>
            <a:ext cx="4941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2000">
                <a:latin typeface="Tahoma" pitchFamily="34" charset="0"/>
              </a:rPr>
              <a:t>Necessari observar els moviments del rival</a:t>
            </a:r>
            <a:endParaRPr lang="es-ES" sz="2000">
              <a:latin typeface="Tahoma" pitchFamily="34" charset="0"/>
            </a:endParaRP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611188" y="4327525"/>
            <a:ext cx="33416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2000">
                <a:latin typeface="Tahoma" pitchFamily="34" charset="0"/>
              </a:rPr>
              <a:t>Atacar en el moment oportú</a:t>
            </a:r>
            <a:endParaRPr lang="es-ES" sz="2000">
              <a:latin typeface="Tahoma" pitchFamily="34" charset="0"/>
            </a:endParaRPr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6592888" y="1592263"/>
            <a:ext cx="1531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2000">
                <a:latin typeface="Tahoma" pitchFamily="34" charset="0"/>
              </a:rPr>
              <a:t>MOTIVACIÓ</a:t>
            </a:r>
            <a:endParaRPr lang="es-ES" sz="2000">
              <a:latin typeface="Tahoma" pitchFamily="34" charset="0"/>
            </a:endParaRPr>
          </a:p>
        </p:txBody>
      </p:sp>
      <p:sp>
        <p:nvSpPr>
          <p:cNvPr id="34828" name="Text Box 12"/>
          <p:cNvSpPr txBox="1">
            <a:spLocks noChangeArrowheads="1"/>
          </p:cNvSpPr>
          <p:nvPr/>
        </p:nvSpPr>
        <p:spPr bwMode="auto">
          <a:xfrm>
            <a:off x="6624638" y="2311400"/>
            <a:ext cx="1552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2000">
                <a:latin typeface="Tahoma" pitchFamily="34" charset="0"/>
              </a:rPr>
              <a:t>SEGURETAT</a:t>
            </a:r>
            <a:endParaRPr lang="es-ES" sz="2000">
              <a:latin typeface="Tahoma" pitchFamily="34" charset="0"/>
            </a:endParaRPr>
          </a:p>
        </p:txBody>
      </p:sp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6592888" y="3032125"/>
            <a:ext cx="2443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2000">
                <a:latin typeface="Tahoma" pitchFamily="34" charset="0"/>
              </a:rPr>
              <a:t>TREBALL COGNITIU</a:t>
            </a:r>
            <a:endParaRPr lang="es-ES" sz="2000">
              <a:latin typeface="Tahoma" pitchFamily="34" charset="0"/>
            </a:endParaRPr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6592888" y="3716338"/>
            <a:ext cx="12207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2000">
                <a:latin typeface="Tahoma" pitchFamily="34" charset="0"/>
              </a:rPr>
              <a:t>ATENCIÓ</a:t>
            </a:r>
            <a:endParaRPr lang="es-ES" sz="2000">
              <a:latin typeface="Tahoma" pitchFamily="34" charset="0"/>
            </a:endParaRPr>
          </a:p>
        </p:txBody>
      </p:sp>
      <p:sp>
        <p:nvSpPr>
          <p:cNvPr id="34831" name="Text Box 15"/>
          <p:cNvSpPr txBox="1">
            <a:spLocks noChangeArrowheads="1"/>
          </p:cNvSpPr>
          <p:nvPr/>
        </p:nvSpPr>
        <p:spPr bwMode="auto">
          <a:xfrm>
            <a:off x="6592888" y="4327525"/>
            <a:ext cx="14430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2000">
                <a:latin typeface="Tahoma" pitchFamily="34" charset="0"/>
              </a:rPr>
              <a:t>PACIÈNCIA</a:t>
            </a:r>
            <a:endParaRPr lang="es-ES" sz="2000">
              <a:latin typeface="Tahoma" pitchFamily="34" charset="0"/>
            </a:endParaRPr>
          </a:p>
        </p:txBody>
      </p:sp>
      <p:sp>
        <p:nvSpPr>
          <p:cNvPr id="34832" name="Line 16"/>
          <p:cNvSpPr>
            <a:spLocks noChangeShapeType="1"/>
          </p:cNvSpPr>
          <p:nvPr/>
        </p:nvSpPr>
        <p:spPr bwMode="auto">
          <a:xfrm>
            <a:off x="5795963" y="1773238"/>
            <a:ext cx="792162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a-ES"/>
          </a:p>
        </p:txBody>
      </p:sp>
      <p:sp>
        <p:nvSpPr>
          <p:cNvPr id="34833" name="Line 17"/>
          <p:cNvSpPr>
            <a:spLocks noChangeShapeType="1"/>
          </p:cNvSpPr>
          <p:nvPr/>
        </p:nvSpPr>
        <p:spPr bwMode="auto">
          <a:xfrm>
            <a:off x="2843213" y="2530475"/>
            <a:ext cx="3744912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a-ES"/>
          </a:p>
        </p:txBody>
      </p:sp>
      <p:sp>
        <p:nvSpPr>
          <p:cNvPr id="34834" name="Line 18"/>
          <p:cNvSpPr>
            <a:spLocks noChangeShapeType="1"/>
          </p:cNvSpPr>
          <p:nvPr/>
        </p:nvSpPr>
        <p:spPr bwMode="auto">
          <a:xfrm>
            <a:off x="2700338" y="3241675"/>
            <a:ext cx="3887787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a-ES"/>
          </a:p>
        </p:txBody>
      </p:sp>
      <p:sp>
        <p:nvSpPr>
          <p:cNvPr id="34835" name="Line 19"/>
          <p:cNvSpPr>
            <a:spLocks noChangeShapeType="1"/>
          </p:cNvSpPr>
          <p:nvPr/>
        </p:nvSpPr>
        <p:spPr bwMode="auto">
          <a:xfrm>
            <a:off x="5508625" y="3914775"/>
            <a:ext cx="10795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a-ES"/>
          </a:p>
        </p:txBody>
      </p:sp>
      <p:sp>
        <p:nvSpPr>
          <p:cNvPr id="34836" name="Line 20"/>
          <p:cNvSpPr>
            <a:spLocks noChangeShapeType="1"/>
          </p:cNvSpPr>
          <p:nvPr/>
        </p:nvSpPr>
        <p:spPr bwMode="auto">
          <a:xfrm>
            <a:off x="3924300" y="4527550"/>
            <a:ext cx="2663825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a-ES"/>
          </a:p>
        </p:txBody>
      </p:sp>
      <p:sp>
        <p:nvSpPr>
          <p:cNvPr id="34837" name="Text Box 21"/>
          <p:cNvSpPr txBox="1">
            <a:spLocks noChangeArrowheads="1"/>
          </p:cNvSpPr>
          <p:nvPr/>
        </p:nvSpPr>
        <p:spPr bwMode="auto">
          <a:xfrm>
            <a:off x="592138" y="4976813"/>
            <a:ext cx="48339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2000">
                <a:latin typeface="Tahoma" pitchFamily="34" charset="0"/>
              </a:rPr>
              <a:t>Força perd un paper decisiu en el combat</a:t>
            </a:r>
            <a:endParaRPr lang="es-ES" sz="2000">
              <a:latin typeface="Tahoma" pitchFamily="34" charset="0"/>
            </a:endParaRPr>
          </a:p>
        </p:txBody>
      </p:sp>
      <p:sp>
        <p:nvSpPr>
          <p:cNvPr id="34838" name="Text Box 22"/>
          <p:cNvSpPr txBox="1">
            <a:spLocks noChangeArrowheads="1"/>
          </p:cNvSpPr>
          <p:nvPr/>
        </p:nvSpPr>
        <p:spPr bwMode="auto">
          <a:xfrm>
            <a:off x="6592888" y="4976813"/>
            <a:ext cx="16462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2000">
                <a:latin typeface="Tahoma" pitchFamily="34" charset="0"/>
              </a:rPr>
              <a:t>INTEGRACIÓ</a:t>
            </a:r>
            <a:endParaRPr lang="es-ES" sz="2000">
              <a:latin typeface="Tahoma" pitchFamily="34" charset="0"/>
            </a:endParaRPr>
          </a:p>
        </p:txBody>
      </p:sp>
      <p:sp>
        <p:nvSpPr>
          <p:cNvPr id="34839" name="Line 23"/>
          <p:cNvSpPr>
            <a:spLocks noChangeShapeType="1"/>
          </p:cNvSpPr>
          <p:nvPr/>
        </p:nvSpPr>
        <p:spPr bwMode="auto">
          <a:xfrm>
            <a:off x="5508625" y="5175250"/>
            <a:ext cx="10795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a-ES"/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596900" y="5695950"/>
            <a:ext cx="42052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2000">
                <a:latin typeface="Tahoma" pitchFamily="34" charset="0"/>
              </a:rPr>
              <a:t>El respecte a l’adversari i a l’àrbitre</a:t>
            </a:r>
          </a:p>
          <a:p>
            <a:r>
              <a:rPr lang="ca-ES" sz="2000">
                <a:latin typeface="Tahoma" pitchFamily="34" charset="0"/>
              </a:rPr>
              <a:t>té una importància cabdal</a:t>
            </a:r>
            <a:endParaRPr lang="es-ES" sz="2000">
              <a:latin typeface="Tahoma" pitchFamily="34" charset="0"/>
            </a:endParaRP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6597650" y="5695950"/>
            <a:ext cx="18065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2000">
                <a:latin typeface="Tahoma" pitchFamily="34" charset="0"/>
              </a:rPr>
              <a:t>EDUCACIÓ EN</a:t>
            </a:r>
          </a:p>
          <a:p>
            <a:r>
              <a:rPr lang="ca-ES" sz="2000">
                <a:latin typeface="Tahoma" pitchFamily="34" charset="0"/>
              </a:rPr>
              <a:t>VALORS</a:t>
            </a:r>
            <a:endParaRPr lang="es-ES" sz="2000">
              <a:latin typeface="Tahoma" pitchFamily="34" charset="0"/>
            </a:endParaRPr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>
            <a:off x="4716463" y="5876925"/>
            <a:ext cx="1876425" cy="17463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a-ES"/>
          </a:p>
        </p:txBody>
      </p:sp>
      <p:pic>
        <p:nvPicPr>
          <p:cNvPr id="4121" name="24 Imagen" descr="fce_color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50" y="0"/>
            <a:ext cx="522288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4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4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4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4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34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4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4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4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4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4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  <p:bldP spid="34822" grpId="0"/>
      <p:bldP spid="34823" grpId="0"/>
      <p:bldP spid="34824" grpId="0"/>
      <p:bldP spid="34825" grpId="0"/>
      <p:bldP spid="34826" grpId="0"/>
      <p:bldP spid="34827" grpId="0"/>
      <p:bldP spid="34828" grpId="0"/>
      <p:bldP spid="34829" grpId="0"/>
      <p:bldP spid="34830" grpId="0"/>
      <p:bldP spid="34831" grpId="0"/>
      <p:bldP spid="34832" grpId="0" animBg="1"/>
      <p:bldP spid="34833" grpId="0" animBg="1"/>
      <p:bldP spid="34834" grpId="0" animBg="1"/>
      <p:bldP spid="34835" grpId="0" animBg="1"/>
      <p:bldP spid="34836" grpId="0" animBg="1"/>
      <p:bldP spid="34837" grpId="0"/>
      <p:bldP spid="34838" grpId="0"/>
      <p:bldP spid="34839" grpId="0" animBg="1"/>
      <p:bldP spid="22" grpId="0"/>
      <p:bldP spid="23" grpId="0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6" descr="_33V9948"/>
          <p:cNvPicPr>
            <a:picLocks noChangeAspect="1" noChangeArrowheads="1"/>
          </p:cNvPicPr>
          <p:nvPr/>
        </p:nvPicPr>
        <p:blipFill>
          <a:blip r:embed="rId2" cstate="print">
            <a:lum bright="36000" contrast="-60000"/>
          </a:blip>
          <a:srcRect/>
          <a:stretch>
            <a:fillRect/>
          </a:stretch>
        </p:blipFill>
        <p:spPr bwMode="auto">
          <a:xfrm>
            <a:off x="-1692275" y="-1971675"/>
            <a:ext cx="12890500" cy="859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a-ES" sz="3200" b="1" smtClean="0">
                <a:latin typeface="Tahoma" pitchFamily="34" charset="0"/>
              </a:rPr>
              <a:t>MODALITATS</a:t>
            </a:r>
            <a:endParaRPr lang="es-ES" sz="3200" b="1" smtClean="0">
              <a:latin typeface="Tahoma" pitchFamily="34" charset="0"/>
            </a:endParaRPr>
          </a:p>
        </p:txBody>
      </p:sp>
      <p:pic>
        <p:nvPicPr>
          <p:cNvPr id="4104" name="Picture 8" descr="rapir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2492375"/>
            <a:ext cx="47625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0" descr="Sab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00" y="3644900"/>
            <a:ext cx="47625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12" descr="Espad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00" y="4868863"/>
            <a:ext cx="47625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1979613" y="2636838"/>
            <a:ext cx="10874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2800">
                <a:latin typeface="Tahoma" pitchFamily="34" charset="0"/>
              </a:rPr>
              <a:t>Floret</a:t>
            </a:r>
            <a:endParaRPr lang="es-ES" sz="2800">
              <a:latin typeface="Tahoma" pitchFamily="34" charset="0"/>
            </a:endParaRP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1979613" y="3933825"/>
            <a:ext cx="10906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2800">
                <a:latin typeface="Tahoma" pitchFamily="34" charset="0"/>
              </a:rPr>
              <a:t>Sabre</a:t>
            </a:r>
            <a:endParaRPr lang="es-ES" sz="2800">
              <a:latin typeface="Tahoma" pitchFamily="34" charset="0"/>
            </a:endParaRP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1979613" y="5013325"/>
            <a:ext cx="15128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a-ES" sz="2800">
                <a:latin typeface="Tahoma" pitchFamily="34" charset="0"/>
              </a:rPr>
              <a:t>Espasa</a:t>
            </a:r>
            <a:endParaRPr lang="es-ES" sz="2800">
              <a:latin typeface="Tahoma" pitchFamily="34" charset="0"/>
            </a:endParaRPr>
          </a:p>
        </p:txBody>
      </p:sp>
      <p:pic>
        <p:nvPicPr>
          <p:cNvPr id="5130" name="9 Imagen" descr="fce_colors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650" y="188913"/>
            <a:ext cx="6699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09" grpId="0"/>
      <p:bldP spid="4110" grpId="0"/>
      <p:bldP spid="41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Byungchul+Choi+Olympics+Day+4+Fencing+_ghpGik8cI4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0" y="0"/>
            <a:ext cx="9144000" cy="7857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3555" name="Text Box 3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7143768" y="2454273"/>
            <a:ext cx="1800225" cy="617537"/>
          </a:xfrm>
          <a:prstGeom prst="rect">
            <a:avLst/>
          </a:prstGeom>
          <a:noFill/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a-ES" sz="3200" b="1" dirty="0">
                <a:solidFill>
                  <a:srgbClr val="FFFF00"/>
                </a:solidFill>
                <a:latin typeface="Tahoma" pitchFamily="34" charset="0"/>
              </a:rPr>
              <a:t>FLORET</a:t>
            </a:r>
          </a:p>
        </p:txBody>
      </p:sp>
      <p:sp>
        <p:nvSpPr>
          <p:cNvPr id="23556" name="Text Box 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217487" y="214290"/>
            <a:ext cx="8926513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a-ES" sz="2000" b="1" dirty="0">
                <a:solidFill>
                  <a:srgbClr val="FF0000"/>
                </a:solidFill>
                <a:latin typeface="Tahoma" pitchFamily="34" charset="0"/>
              </a:rPr>
              <a:t>* ARMA DE PUNTA</a:t>
            </a:r>
          </a:p>
          <a:p>
            <a:pPr eaLnBrk="0" hangingPunct="0"/>
            <a:endParaRPr lang="ca-ES" sz="2000" b="1" dirty="0">
              <a:solidFill>
                <a:srgbClr val="FF0000"/>
              </a:solidFill>
              <a:latin typeface="Tahoma" pitchFamily="34" charset="0"/>
            </a:endParaRPr>
          </a:p>
          <a:p>
            <a:pPr eaLnBrk="0" hangingPunct="0"/>
            <a:r>
              <a:rPr lang="ca-ES" sz="2000" b="1" dirty="0">
                <a:solidFill>
                  <a:srgbClr val="FF0000"/>
                </a:solidFill>
                <a:latin typeface="Tahoma" pitchFamily="34" charset="0"/>
              </a:rPr>
              <a:t>* NOMÈS VAL TOCAR AL TRONC</a:t>
            </a:r>
          </a:p>
          <a:p>
            <a:pPr eaLnBrk="0" hangingPunct="0"/>
            <a:endParaRPr lang="ca-ES" sz="2000" b="1" dirty="0">
              <a:solidFill>
                <a:srgbClr val="FF0000"/>
              </a:solidFill>
              <a:latin typeface="Tahoma" pitchFamily="34" charset="0"/>
            </a:endParaRPr>
          </a:p>
          <a:p>
            <a:pPr eaLnBrk="0" hangingPunct="0"/>
            <a:r>
              <a:rPr lang="ca-ES" sz="2000" b="1" dirty="0">
                <a:solidFill>
                  <a:srgbClr val="FF0000"/>
                </a:solidFill>
                <a:latin typeface="Tahoma" pitchFamily="34" charset="0"/>
              </a:rPr>
              <a:t>* NO ÉS EL PRIMER QUE TOCA QUI S’ANOTA UN PUNT, SINÓ QUI DU LA INICIATIVA</a:t>
            </a:r>
          </a:p>
          <a:p>
            <a:pPr eaLnBrk="0" hangingPunct="0"/>
            <a:endParaRPr lang="ca-ES" sz="2000" b="1" dirty="0">
              <a:solidFill>
                <a:srgbClr val="FF0000"/>
              </a:solidFill>
              <a:latin typeface="Tahoma" pitchFamily="34" charset="0"/>
            </a:endParaRPr>
          </a:p>
          <a:p>
            <a:pPr eaLnBrk="0" hangingPunct="0"/>
            <a:r>
              <a:rPr lang="ca-ES" sz="2000" b="1" dirty="0">
                <a:solidFill>
                  <a:srgbClr val="FF0000"/>
                </a:solidFill>
                <a:latin typeface="Tahoma" pitchFamily="34" charset="0"/>
              </a:rPr>
              <a:t>* NO EXISTEIX EL TOCAT DOBLE</a:t>
            </a:r>
          </a:p>
        </p:txBody>
      </p:sp>
      <p:pic>
        <p:nvPicPr>
          <p:cNvPr id="6149" name="4 Imagen" descr="fce_color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3888" y="260350"/>
            <a:ext cx="671512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35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35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nimBg="1"/>
      <p:bldP spid="23556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6429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7" name="6 Imagen" descr="Olympics+Day+5+Fencing+rqRYWFFOXEo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92667"/>
            <a:ext cx="9144000" cy="6265333"/>
          </a:xfrm>
          <a:prstGeom prst="rect">
            <a:avLst/>
          </a:prstGeom>
        </p:spPr>
      </p:pic>
      <p:sp>
        <p:nvSpPr>
          <p:cNvPr id="25603" name="Text Box 3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1928794" y="5929330"/>
            <a:ext cx="1582737" cy="617537"/>
          </a:xfrm>
          <a:prstGeom prst="rect">
            <a:avLst/>
          </a:prstGeom>
          <a:noFill/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a-ES" sz="3200" b="1" dirty="0">
                <a:solidFill>
                  <a:srgbClr val="FFFF00"/>
                </a:solidFill>
                <a:latin typeface="Tahoma" pitchFamily="34" charset="0"/>
              </a:rPr>
              <a:t>SABRE</a:t>
            </a:r>
          </a:p>
        </p:txBody>
      </p:sp>
      <p:sp>
        <p:nvSpPr>
          <p:cNvPr id="25604" name="Text Box 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214282" y="214290"/>
            <a:ext cx="8609012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a-ES" sz="2000" b="1" dirty="0">
                <a:solidFill>
                  <a:srgbClr val="FF0000"/>
                </a:solidFill>
                <a:latin typeface="Tahoma" pitchFamily="34" charset="0"/>
              </a:rPr>
              <a:t>* ARMA DE TALL</a:t>
            </a:r>
          </a:p>
          <a:p>
            <a:pPr eaLnBrk="0" hangingPunct="0"/>
            <a:endParaRPr lang="ca-ES" sz="2000" b="1" dirty="0">
              <a:solidFill>
                <a:srgbClr val="FF0000"/>
              </a:solidFill>
              <a:latin typeface="Tahoma" pitchFamily="34" charset="0"/>
            </a:endParaRPr>
          </a:p>
          <a:p>
            <a:pPr eaLnBrk="0" hangingPunct="0"/>
            <a:r>
              <a:rPr lang="ca-ES" sz="2000" b="1" dirty="0">
                <a:solidFill>
                  <a:srgbClr val="FF0000"/>
                </a:solidFill>
                <a:latin typeface="Tahoma" pitchFamily="34" charset="0"/>
              </a:rPr>
              <a:t>* NOMÈS VAL TOCAR DE CINTURA EN AMUNT</a:t>
            </a:r>
          </a:p>
          <a:p>
            <a:pPr eaLnBrk="0" hangingPunct="0"/>
            <a:endParaRPr lang="ca-ES" sz="2000" b="1" dirty="0">
              <a:solidFill>
                <a:srgbClr val="FF0000"/>
              </a:solidFill>
              <a:latin typeface="Tahoma" pitchFamily="34" charset="0"/>
            </a:endParaRPr>
          </a:p>
          <a:p>
            <a:pPr eaLnBrk="0" hangingPunct="0"/>
            <a:r>
              <a:rPr lang="ca-ES" sz="2000" b="1" dirty="0">
                <a:solidFill>
                  <a:srgbClr val="FF0000"/>
                </a:solidFill>
                <a:latin typeface="Tahoma" pitchFamily="34" charset="0"/>
              </a:rPr>
              <a:t>* NO ÉS EL PRIMER QUE TOCA QUI S’ANOTA UN PUNT, SINÓ QUI               DU LA INICIATIVA</a:t>
            </a:r>
          </a:p>
          <a:p>
            <a:pPr eaLnBrk="0" hangingPunct="0"/>
            <a:endParaRPr lang="ca-ES" sz="2000" b="1" dirty="0">
              <a:solidFill>
                <a:srgbClr val="FF0000"/>
              </a:solidFill>
              <a:latin typeface="Tahoma" pitchFamily="34" charset="0"/>
            </a:endParaRPr>
          </a:p>
          <a:p>
            <a:pPr eaLnBrk="0" hangingPunct="0"/>
            <a:r>
              <a:rPr lang="ca-ES" sz="2000" b="1" dirty="0">
                <a:solidFill>
                  <a:srgbClr val="FF0000"/>
                </a:solidFill>
                <a:latin typeface="Tahoma" pitchFamily="34" charset="0"/>
              </a:rPr>
              <a:t>* NO EXISTEIX EL TOCAT DOBLE</a:t>
            </a:r>
          </a:p>
        </p:txBody>
      </p:sp>
      <p:pic>
        <p:nvPicPr>
          <p:cNvPr id="7173" name="4 Imagen" descr="fce_color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1013" y="260350"/>
            <a:ext cx="6699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5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5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animBg="1"/>
      <p:bldP spid="25604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0"/>
            <a:ext cx="9144000" cy="13572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6" name="5 Imagen" descr="Anqi+Xu+Olympics+Day+8+Fencing+0zw1JDBxaMg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85394"/>
            <a:ext cx="9144000" cy="5572606"/>
          </a:xfrm>
          <a:prstGeom prst="rect">
            <a:avLst/>
          </a:prstGeom>
        </p:spPr>
      </p:pic>
      <p:sp>
        <p:nvSpPr>
          <p:cNvPr id="21507" name="Text Box 4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214282" y="4357694"/>
            <a:ext cx="1809750" cy="617538"/>
          </a:xfrm>
          <a:prstGeom prst="rect">
            <a:avLst/>
          </a:prstGeom>
          <a:noFill/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a-ES" sz="3200" b="1" dirty="0">
                <a:solidFill>
                  <a:srgbClr val="FFFF00"/>
                </a:solidFill>
                <a:latin typeface="Tahoma" pitchFamily="34" charset="0"/>
              </a:rPr>
              <a:t>ESPASA</a:t>
            </a:r>
          </a:p>
        </p:txBody>
      </p:sp>
      <p:sp>
        <p:nvSpPr>
          <p:cNvPr id="21508" name="Text Box 5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214282" y="500042"/>
            <a:ext cx="8367713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a-ES" sz="2000" b="1" dirty="0">
                <a:solidFill>
                  <a:srgbClr val="FF3300"/>
                </a:solidFill>
                <a:latin typeface="Tahoma" pitchFamily="34" charset="0"/>
              </a:rPr>
              <a:t>* ARMA DE PUNTA</a:t>
            </a:r>
          </a:p>
          <a:p>
            <a:pPr eaLnBrk="0" hangingPunct="0"/>
            <a:endParaRPr lang="ca-ES" sz="2000" b="1" dirty="0">
              <a:solidFill>
                <a:srgbClr val="FF3300"/>
              </a:solidFill>
              <a:latin typeface="Tahoma" pitchFamily="34" charset="0"/>
            </a:endParaRPr>
          </a:p>
          <a:p>
            <a:pPr eaLnBrk="0" hangingPunct="0"/>
            <a:r>
              <a:rPr lang="ca-ES" sz="2000" b="1" dirty="0">
                <a:solidFill>
                  <a:srgbClr val="FF3300"/>
                </a:solidFill>
                <a:latin typeface="Tahoma" pitchFamily="34" charset="0"/>
              </a:rPr>
              <a:t>* VAL TOCAR A QUALSEVOL PART DEL COS DE L’ADVERSARI</a:t>
            </a:r>
          </a:p>
          <a:p>
            <a:pPr eaLnBrk="0" hangingPunct="0"/>
            <a:endParaRPr lang="ca-ES" sz="2000" b="1" dirty="0">
              <a:solidFill>
                <a:srgbClr val="FF3300"/>
              </a:solidFill>
              <a:latin typeface="Tahoma" pitchFamily="34" charset="0"/>
            </a:endParaRPr>
          </a:p>
          <a:p>
            <a:pPr eaLnBrk="0" hangingPunct="0"/>
            <a:r>
              <a:rPr lang="ca-ES" sz="2000" b="1" dirty="0">
                <a:solidFill>
                  <a:srgbClr val="FF3300"/>
                </a:solidFill>
                <a:latin typeface="Tahoma" pitchFamily="34" charset="0"/>
              </a:rPr>
              <a:t>* EL PUNT ES PER A QUI TOCA PRIMER</a:t>
            </a:r>
          </a:p>
          <a:p>
            <a:pPr eaLnBrk="0" hangingPunct="0"/>
            <a:endParaRPr lang="ca-ES" sz="2000" b="1" dirty="0">
              <a:solidFill>
                <a:srgbClr val="FF3300"/>
              </a:solidFill>
              <a:latin typeface="Tahoma" pitchFamily="34" charset="0"/>
            </a:endParaRPr>
          </a:p>
          <a:p>
            <a:pPr eaLnBrk="0" hangingPunct="0"/>
            <a:r>
              <a:rPr lang="ca-ES" sz="2000" b="1" dirty="0">
                <a:solidFill>
                  <a:srgbClr val="FF3300"/>
                </a:solidFill>
                <a:latin typeface="Tahoma" pitchFamily="34" charset="0"/>
              </a:rPr>
              <a:t>* SI TOQUEN ELS DOS A LA VEGADA, EL PUNT ÉS PER TOTS DOS</a:t>
            </a:r>
          </a:p>
        </p:txBody>
      </p:sp>
      <p:pic>
        <p:nvPicPr>
          <p:cNvPr id="8197" name="4 Imagen" descr="fce_color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2450" y="260350"/>
            <a:ext cx="6699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nimBg="1"/>
      <p:bldP spid="21508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0" descr="_33V9980"/>
          <p:cNvPicPr>
            <a:picLocks noChangeAspect="1" noChangeArrowheads="1"/>
          </p:cNvPicPr>
          <p:nvPr/>
        </p:nvPicPr>
        <p:blipFill>
          <a:blip r:embed="rId3" cstate="print">
            <a:lum bright="30000" contrast="-36000"/>
          </a:blip>
          <a:srcRect/>
          <a:stretch>
            <a:fillRect/>
          </a:stretch>
        </p:blipFill>
        <p:spPr bwMode="auto">
          <a:xfrm>
            <a:off x="-1404938" y="-747713"/>
            <a:ext cx="12457113" cy="830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9" descr="150px-Fencing_epee_valid_surfac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4149725"/>
            <a:ext cx="2365375" cy="2159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32779" name="Picture 11" descr="150px-Fencing_saber_valid_surfac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575" y="4149725"/>
            <a:ext cx="2365375" cy="2159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32781" name="Picture 13" descr="150px-Fencing_foil_valid_surfac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400" y="4149725"/>
            <a:ext cx="2365375" cy="2159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32782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a-ES" sz="3200" b="1" smtClean="0">
                <a:solidFill>
                  <a:schemeClr val="tx1"/>
                </a:solidFill>
                <a:latin typeface="Tahoma" pitchFamily="34" charset="0"/>
              </a:rPr>
              <a:t>ELEMENTS TÈCNICS BÀSICS</a:t>
            </a:r>
            <a:endParaRPr lang="es-ES" sz="3200" b="1" smtClean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32783" name="Text Box 15"/>
          <p:cNvSpPr txBox="1">
            <a:spLocks noChangeArrowheads="1"/>
          </p:cNvSpPr>
          <p:nvPr/>
        </p:nvSpPr>
        <p:spPr bwMode="auto">
          <a:xfrm>
            <a:off x="2370138" y="3476625"/>
            <a:ext cx="4362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2400">
                <a:latin typeface="Tahoma" pitchFamily="34" charset="0"/>
              </a:rPr>
              <a:t>TRES ARMES, TRES GUARDIES</a:t>
            </a:r>
            <a:endParaRPr lang="es-ES" sz="2400">
              <a:latin typeface="Tahoma" pitchFamily="34" charset="0"/>
            </a:endParaRPr>
          </a:p>
        </p:txBody>
      </p:sp>
      <p:sp>
        <p:nvSpPr>
          <p:cNvPr id="32784" name="Text Box 16"/>
          <p:cNvSpPr txBox="1">
            <a:spLocks noChangeArrowheads="1"/>
          </p:cNvSpPr>
          <p:nvPr/>
        </p:nvSpPr>
        <p:spPr bwMode="auto">
          <a:xfrm>
            <a:off x="1044575" y="6381750"/>
            <a:ext cx="1079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2800">
                <a:latin typeface="Tahoma" pitchFamily="34" charset="0"/>
              </a:rPr>
              <a:t>Floret</a:t>
            </a:r>
            <a:endParaRPr lang="es-ES" sz="2800">
              <a:latin typeface="Tahoma" pitchFamily="34" charset="0"/>
            </a:endParaRPr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4067175" y="6381750"/>
            <a:ext cx="1082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2800">
                <a:latin typeface="Tahoma" pitchFamily="34" charset="0"/>
              </a:rPr>
              <a:t>Sabre</a:t>
            </a:r>
            <a:endParaRPr lang="es-ES" sz="2800">
              <a:latin typeface="Tahoma" pitchFamily="34" charset="0"/>
            </a:endParaRPr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6754813" y="6381750"/>
            <a:ext cx="12731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2800">
                <a:latin typeface="Tahoma" pitchFamily="34" charset="0"/>
              </a:rPr>
              <a:t>Espasa</a:t>
            </a:r>
            <a:endParaRPr lang="es-ES" sz="2800">
              <a:latin typeface="Tahoma" pitchFamily="34" charset="0"/>
            </a:endParaRPr>
          </a:p>
        </p:txBody>
      </p:sp>
      <p:sp>
        <p:nvSpPr>
          <p:cNvPr id="32789" name="Text Box 21"/>
          <p:cNvSpPr txBox="1">
            <a:spLocks noChangeArrowheads="1"/>
          </p:cNvSpPr>
          <p:nvPr/>
        </p:nvSpPr>
        <p:spPr bwMode="auto">
          <a:xfrm>
            <a:off x="663575" y="1954213"/>
            <a:ext cx="79406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a-ES" sz="2400">
                <a:latin typeface="Tahoma" pitchFamily="34" charset="0"/>
              </a:rPr>
              <a:t>És la posició bàsica de l’esgrima mitjançant la qual el tirador es troba en la millor situació par a la realització d’accions ofensives, defensives i/o contraofensives.</a:t>
            </a:r>
            <a:endParaRPr lang="es-ES" sz="2400">
              <a:latin typeface="Tahoma" pitchFamily="34" charset="0"/>
            </a:endParaRPr>
          </a:p>
        </p:txBody>
      </p:sp>
      <p:sp>
        <p:nvSpPr>
          <p:cNvPr id="32790" name="Text Box 22"/>
          <p:cNvSpPr txBox="1">
            <a:spLocks noChangeArrowheads="1"/>
          </p:cNvSpPr>
          <p:nvPr/>
        </p:nvSpPr>
        <p:spPr bwMode="auto">
          <a:xfrm>
            <a:off x="231775" y="1316038"/>
            <a:ext cx="1892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2400">
                <a:latin typeface="Tahoma" pitchFamily="34" charset="0"/>
              </a:rPr>
              <a:t>LA GUÀRDIA</a:t>
            </a:r>
            <a:endParaRPr lang="es-ES" sz="2400">
              <a:latin typeface="Tahoma" pitchFamily="34" charset="0"/>
            </a:endParaRPr>
          </a:p>
        </p:txBody>
      </p:sp>
      <p:pic>
        <p:nvPicPr>
          <p:cNvPr id="9229" name="12 Imagen" descr="fce_colors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72450" y="241300"/>
            <a:ext cx="6699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2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2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2" grpId="0"/>
      <p:bldP spid="32783" grpId="0"/>
      <p:bldP spid="32784" grpId="0"/>
      <p:bldP spid="32785" grpId="0"/>
      <p:bldP spid="32786" grpId="0"/>
      <p:bldP spid="32789" grpId="0"/>
      <p:bldP spid="3279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3" descr="_33V9957"/>
          <p:cNvPicPr>
            <a:picLocks noChangeAspect="1" noChangeArrowheads="1"/>
          </p:cNvPicPr>
          <p:nvPr/>
        </p:nvPicPr>
        <p:blipFill>
          <a:blip r:embed="rId3" cstate="print">
            <a:lum bright="24000" contrast="-24000"/>
          </a:blip>
          <a:srcRect/>
          <a:stretch>
            <a:fillRect/>
          </a:stretch>
        </p:blipFill>
        <p:spPr bwMode="auto">
          <a:xfrm>
            <a:off x="-2197100" y="-674688"/>
            <a:ext cx="11809413" cy="787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4 CuadroTexto"/>
          <p:cNvSpPr txBox="1">
            <a:spLocks noChangeArrowheads="1"/>
          </p:cNvSpPr>
          <p:nvPr/>
        </p:nvSpPr>
        <p:spPr bwMode="auto">
          <a:xfrm>
            <a:off x="1143000" y="2714625"/>
            <a:ext cx="3929063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ca-ES" sz="3600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a-ES" sz="3200" b="1" smtClean="0">
                <a:latin typeface="Tahoma" pitchFamily="34" charset="0"/>
              </a:rPr>
              <a:t>DESPLAÇAMENTS BÀSICS</a:t>
            </a:r>
            <a:endParaRPr lang="es-ES" sz="3200" b="1" smtClean="0">
              <a:latin typeface="Tahoma" pitchFamily="34" charset="0"/>
            </a:endParaRP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684213" y="1606550"/>
            <a:ext cx="1438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2000">
                <a:latin typeface="Tahoma" pitchFamily="34" charset="0"/>
              </a:rPr>
              <a:t>LA MARXA:</a:t>
            </a:r>
            <a:endParaRPr lang="es-ES" sz="2000">
              <a:latin typeface="Tahoma" pitchFamily="34" charset="0"/>
            </a:endParaRP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2032000" y="1609725"/>
            <a:ext cx="65008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a-ES" sz="2000">
                <a:latin typeface="Tahoma" pitchFamily="34" charset="0"/>
              </a:rPr>
              <a:t>Desplaçament endavant, sense creuar les cames, que comença i acaba en la posició de guàrdia.</a:t>
            </a:r>
            <a:endParaRPr lang="es-ES" sz="2000">
              <a:latin typeface="Tahoma" pitchFamily="34" charset="0"/>
            </a:endParaRP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684213" y="4965700"/>
            <a:ext cx="17033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a-ES" sz="2000">
                <a:latin typeface="Tahoma" pitchFamily="34" charset="0"/>
              </a:rPr>
              <a:t>EL TRENCAR:</a:t>
            </a:r>
            <a:endParaRPr lang="es-ES" sz="2000">
              <a:latin typeface="Tahoma" pitchFamily="34" charset="0"/>
            </a:endParaRPr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2319338" y="4959350"/>
            <a:ext cx="60690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a-ES" sz="2000">
                <a:latin typeface="Tahoma" pitchFamily="34" charset="0"/>
              </a:rPr>
              <a:t>Desplaçament enrere, sense creuar les cames, que comença i acaba en la posició de guàrdia.</a:t>
            </a:r>
            <a:endParaRPr lang="es-ES" sz="2000">
              <a:latin typeface="Tahoma" pitchFamily="34" charset="0"/>
            </a:endParaRPr>
          </a:p>
        </p:txBody>
      </p:sp>
      <p:pic>
        <p:nvPicPr>
          <p:cNvPr id="40972" name="Picture 12" descr="March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813" y="2673350"/>
            <a:ext cx="5632450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9 Imagen" descr="fce_color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550" y="96838"/>
            <a:ext cx="6699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7" grpId="0"/>
      <p:bldP spid="40968" grpId="0"/>
      <p:bldP spid="40969" grpId="0"/>
      <p:bldP spid="40970" grpId="0"/>
      <p:bldP spid="40971" grpId="0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967</Words>
  <Application>Microsoft Office PowerPoint</Application>
  <PresentationFormat>Presentació en pantalla (4:3)</PresentationFormat>
  <Paragraphs>339</Paragraphs>
  <Slides>25</Slides>
  <Notes>19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Títols de les diapositives</vt:lpstr>
      </vt:variant>
      <vt:variant>
        <vt:i4>25</vt:i4>
      </vt:variant>
    </vt:vector>
  </HeadingPairs>
  <TitlesOfParts>
    <vt:vector size="26" baseType="lpstr">
      <vt:lpstr>Diseño predeterminado</vt:lpstr>
      <vt:lpstr>FEM ESGRIMA!</vt:lpstr>
      <vt:lpstr>Diapositiva 2</vt:lpstr>
      <vt:lpstr>BENEFICIS DE L’ESGRIMA ESCOLAR</vt:lpstr>
      <vt:lpstr>MODALITATS</vt:lpstr>
      <vt:lpstr>Diapositiva 5</vt:lpstr>
      <vt:lpstr>Diapositiva 6</vt:lpstr>
      <vt:lpstr>Diapositiva 7</vt:lpstr>
      <vt:lpstr>ELEMENTS TÈCNICS BÀSICS</vt:lpstr>
      <vt:lpstr>DESPLAÇAMENTS BÀSICS</vt:lpstr>
      <vt:lpstr>ATACS BÀSICS</vt:lpstr>
      <vt:lpstr>Diapositiva 11</vt:lpstr>
      <vt:lpstr>FUNCIONAMENT D’UNA COMPETICIÓ</vt:lpstr>
      <vt:lpstr>ANOTACIONS A LA POULE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</vt:vector>
  </TitlesOfParts>
  <Company>casa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ESGRIMA ESCOLAR</dc:title>
  <dc:creator>casa</dc:creator>
  <cp:lastModifiedBy>fce</cp:lastModifiedBy>
  <cp:revision>56</cp:revision>
  <dcterms:created xsi:type="dcterms:W3CDTF">2011-02-02T08:41:15Z</dcterms:created>
  <dcterms:modified xsi:type="dcterms:W3CDTF">2015-10-09T10:36:46Z</dcterms:modified>
</cp:coreProperties>
</file>