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65" r:id="rId2"/>
    <p:sldId id="336" r:id="rId3"/>
    <p:sldId id="329" r:id="rId4"/>
    <p:sldId id="322" r:id="rId5"/>
    <p:sldId id="319" r:id="rId6"/>
    <p:sldId id="330" r:id="rId7"/>
    <p:sldId id="305" r:id="rId8"/>
    <p:sldId id="288" r:id="rId9"/>
    <p:sldId id="286" r:id="rId10"/>
    <p:sldId id="328" r:id="rId11"/>
    <p:sldId id="331" r:id="rId12"/>
    <p:sldId id="332" r:id="rId13"/>
    <p:sldId id="334" r:id="rId14"/>
    <p:sldId id="337" r:id="rId15"/>
    <p:sldId id="323" r:id="rId16"/>
    <p:sldId id="324" r:id="rId17"/>
    <p:sldId id="325" r:id="rId18"/>
    <p:sldId id="335" r:id="rId19"/>
    <p:sldId id="333" r:id="rId20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66" autoAdjust="0"/>
  </p:normalViewPr>
  <p:slideViewPr>
    <p:cSldViewPr>
      <p:cViewPr varScale="1">
        <p:scale>
          <a:sx n="74" d="100"/>
          <a:sy n="74" d="100"/>
        </p:scale>
        <p:origin x="7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7182" cy="511000"/>
          </a:xfrm>
          <a:prstGeom prst="rect">
            <a:avLst/>
          </a:prstGeom>
        </p:spPr>
        <p:txBody>
          <a:bodyPr vert="horz" lIns="93789" tIns="46894" rIns="93789" bIns="4689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0482" y="3"/>
            <a:ext cx="3077181" cy="511000"/>
          </a:xfrm>
          <a:prstGeom prst="rect">
            <a:avLst/>
          </a:prstGeom>
        </p:spPr>
        <p:txBody>
          <a:bodyPr vert="horz" lIns="93789" tIns="46894" rIns="93789" bIns="46894" rtlCol="0"/>
          <a:lstStyle>
            <a:lvl1pPr algn="r">
              <a:defRPr sz="1200"/>
            </a:lvl1pPr>
          </a:lstStyle>
          <a:p>
            <a:fld id="{B21CC71D-0C3D-4E75-86A8-EB3A070DCB57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720368"/>
            <a:ext cx="3077182" cy="512624"/>
          </a:xfrm>
          <a:prstGeom prst="rect">
            <a:avLst/>
          </a:prstGeom>
        </p:spPr>
        <p:txBody>
          <a:bodyPr vert="horz" lIns="93789" tIns="46894" rIns="93789" bIns="4689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0482" y="9720368"/>
            <a:ext cx="3077181" cy="512624"/>
          </a:xfrm>
          <a:prstGeom prst="rect">
            <a:avLst/>
          </a:prstGeom>
        </p:spPr>
        <p:txBody>
          <a:bodyPr vert="horz" lIns="93789" tIns="46894" rIns="93789" bIns="46894" rtlCol="0" anchor="b"/>
          <a:lstStyle>
            <a:lvl1pPr algn="r">
              <a:defRPr sz="1200"/>
            </a:lvl1pPr>
          </a:lstStyle>
          <a:p>
            <a:fld id="{01E4B303-908A-4238-A3A1-AC6218A05E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30" tIns="49514" rIns="99030" bIns="4951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30" tIns="49514" rIns="99030" bIns="49514" rtlCol="0"/>
          <a:lstStyle>
            <a:lvl1pPr algn="r">
              <a:defRPr sz="1300"/>
            </a:lvl1pPr>
          </a:lstStyle>
          <a:p>
            <a:fld id="{8EBA7342-9077-41F4-B465-23926979F2B9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0" tIns="49514" rIns="99030" bIns="4951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2" y="4861443"/>
            <a:ext cx="5679440" cy="4605578"/>
          </a:xfrm>
          <a:prstGeom prst="rect">
            <a:avLst/>
          </a:prstGeom>
        </p:spPr>
        <p:txBody>
          <a:bodyPr vert="horz" lIns="99030" tIns="49514" rIns="99030" bIns="495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1731"/>
          </a:xfrm>
          <a:prstGeom prst="rect">
            <a:avLst/>
          </a:prstGeom>
        </p:spPr>
        <p:txBody>
          <a:bodyPr vert="horz" lIns="99030" tIns="49514" rIns="99030" bIns="4951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3" cy="511731"/>
          </a:xfrm>
          <a:prstGeom prst="rect">
            <a:avLst/>
          </a:prstGeom>
        </p:spPr>
        <p:txBody>
          <a:bodyPr vert="horz" lIns="99030" tIns="49514" rIns="99030" bIns="49514" rtlCol="0" anchor="b"/>
          <a:lstStyle>
            <a:lvl1pPr algn="r">
              <a:defRPr sz="1300"/>
            </a:lvl1pPr>
          </a:lstStyle>
          <a:p>
            <a:fld id="{A44629C9-54A6-44A4-8C20-C5604AFB79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11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629C9-54A6-44A4-8C20-C5604AFB791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50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629C9-54A6-44A4-8C20-C5604AFB791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85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0049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6857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3368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2318-ECEF-40E5-A2DD-0BF581FC579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440E-08BF-4A2A-BB5D-C5089C408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39552" y="476672"/>
            <a:ext cx="7921625" cy="5832647"/>
            <a:chOff x="539552" y="476672"/>
            <a:chExt cx="7921625" cy="5832647"/>
          </a:xfrm>
        </p:grpSpPr>
        <p:sp>
          <p:nvSpPr>
            <p:cNvPr id="3" name="2 Rectángulo"/>
            <p:cNvSpPr/>
            <p:nvPr/>
          </p:nvSpPr>
          <p:spPr>
            <a:xfrm>
              <a:off x="539552" y="476672"/>
              <a:ext cx="7921625" cy="575945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" name="1 Título"/>
            <p:cNvSpPr txBox="1">
              <a:spLocks/>
            </p:cNvSpPr>
            <p:nvPr/>
          </p:nvSpPr>
          <p:spPr>
            <a:xfrm>
              <a:off x="611560" y="765174"/>
              <a:ext cx="7776790" cy="5544145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b="1" u="sng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342900" lvl="0" indent="-342900" algn="ctr">
                <a:spcBef>
                  <a:spcPct val="0"/>
                </a:spcBef>
                <a:defRPr/>
              </a:pPr>
              <a:r>
                <a:rPr lang="es-ES" sz="6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PEDAGOGIA DE LA COOPERACIÓ EN EDUCACIÓ FÍSICA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noProof="0" dirty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noProof="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b="1" noProof="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ca-E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ca-E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5" name="CuadroTexto 4"/>
          <p:cNvSpPr txBox="1"/>
          <p:nvPr/>
        </p:nvSpPr>
        <p:spPr>
          <a:xfrm>
            <a:off x="1307036" y="4077072"/>
            <a:ext cx="6529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0"/>
              </a:spcBef>
              <a:defRPr/>
            </a:pPr>
            <a:r>
              <a:rPr lang="es-E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perquè</a:t>
            </a:r>
            <a:r>
              <a:rPr lang="es-E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el </a:t>
            </a:r>
            <a:r>
              <a:rPr lang="es-E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</a:t>
            </a:r>
            <a:r>
              <a:rPr lang="es-E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canvi</a:t>
            </a:r>
            <a:r>
              <a:rPr lang="es-E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</a:t>
            </a:r>
            <a:endParaRPr lang="es-E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7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3074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grpSp>
        <p:nvGrpSpPr>
          <p:cNvPr id="2" name="2 Grupo"/>
          <p:cNvGrpSpPr/>
          <p:nvPr/>
        </p:nvGrpSpPr>
        <p:grpSpPr>
          <a:xfrm>
            <a:off x="1715618" y="2195875"/>
            <a:ext cx="178739" cy="1767320"/>
            <a:chOff x="539552" y="476672"/>
            <a:chExt cx="7921625" cy="5759450"/>
          </a:xfrm>
        </p:grpSpPr>
        <p:sp>
          <p:nvSpPr>
            <p:cNvPr id="4" name="3 Rectángulo"/>
            <p:cNvSpPr/>
            <p:nvPr/>
          </p:nvSpPr>
          <p:spPr>
            <a:xfrm>
              <a:off x="539552" y="476672"/>
              <a:ext cx="7921625" cy="575945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 smtClean="0"/>
            </a:p>
          </p:txBody>
        </p:sp>
        <p:sp>
          <p:nvSpPr>
            <p:cNvPr id="5" name="1 Título"/>
            <p:cNvSpPr txBox="1">
              <a:spLocks/>
            </p:cNvSpPr>
            <p:nvPr/>
          </p:nvSpPr>
          <p:spPr>
            <a:xfrm>
              <a:off x="611560" y="765175"/>
              <a:ext cx="7776790" cy="5256114"/>
            </a:xfrm>
            <a:prstGeom prst="rect">
              <a:avLst/>
            </a:prstGeom>
          </p:spPr>
          <p:txBody>
            <a:bodyPr/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endParaRPr lang="ca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4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lang="ca-ES" sz="24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400" b="1" noProof="0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026" name="Picture 2" descr="Resultat d'imatges de 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02" y="965546"/>
            <a:ext cx="7143323" cy="47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9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10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25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0312" t="16384" r="31888" b="7980"/>
          <a:stretch/>
        </p:blipFill>
        <p:spPr>
          <a:xfrm>
            <a:off x="2267744" y="764704"/>
            <a:ext cx="4608512" cy="518457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5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6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8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1115616" y="692696"/>
            <a:ext cx="676875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PEDAGOGIA DE LA COOPERACIÓ</a:t>
            </a:r>
          </a:p>
          <a:p>
            <a:endParaRPr lang="ca-E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JOCS COOPERATIUS</a:t>
            </a:r>
          </a:p>
          <a:p>
            <a:pPr marL="285750" indent="-285750">
              <a:buFontTx/>
              <a:buChar char="-"/>
            </a:pP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METODOLOGIES COOPERATIVES</a:t>
            </a:r>
          </a:p>
          <a:p>
            <a:pPr marL="285750" indent="-285750">
              <a:buFontTx/>
              <a:buChar char="-"/>
            </a:pP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UTILITZACIÓ DE PROPOSTES COOPERATIVES O PARTICIPATIVES EN SITUACIONS NO COOPERATIVES</a:t>
            </a:r>
          </a:p>
          <a:p>
            <a:pPr marL="742950" lvl="1" indent="-285750">
              <a:buFontTx/>
              <a:buChar char="-"/>
            </a:pPr>
            <a:endParaRPr lang="es-E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5616" y="3501008"/>
            <a:ext cx="676875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PER LA SEVA APLICACIÓ:</a:t>
            </a:r>
          </a:p>
          <a:p>
            <a:pPr marL="285750" indent="-285750">
              <a:buFontTx/>
              <a:buChar char="-"/>
            </a:pPr>
            <a:r>
              <a:rPr lang="ca-E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1: PROMOURE LA LÒGICA DE LA COOPERACIÓ (de fàcil a complex)</a:t>
            </a:r>
          </a:p>
          <a:p>
            <a:pPr marL="285750" indent="-285750">
              <a:buFontTx/>
              <a:buChar char="-"/>
            </a:pPr>
            <a:r>
              <a:rPr lang="ca-E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2: INTRODUIR TÈCNIQUES ESTRUCTURADES DE METODOLOGIES COOPERATIVES</a:t>
            </a:r>
          </a:p>
          <a:p>
            <a:pPr marL="285750" indent="-285750">
              <a:buFontTx/>
              <a:buChar char="-"/>
            </a:pPr>
            <a:r>
              <a:rPr lang="ca-E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3: DE LES TÈCNIQUES ESTRUCTURADES A L’UTILITZACIÓ AUTÒNOMA.</a:t>
            </a:r>
          </a:p>
          <a:p>
            <a:pPr marL="285750" indent="-285750">
              <a:buFontTx/>
              <a:buChar char="-"/>
            </a:pPr>
            <a:endParaRPr lang="es-E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6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7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59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pic>
        <p:nvPicPr>
          <p:cNvPr id="4" name="16 Imagen" descr="IMG00052-20111013-1203.jpg"/>
          <p:cNvPicPr>
            <a:picLocks noChangeAspect="1"/>
          </p:cNvPicPr>
          <p:nvPr/>
        </p:nvPicPr>
        <p:blipFill>
          <a:blip r:embed="rId2" cstate="print"/>
          <a:srcRect l="5942" t="15844" b="12859"/>
          <a:stretch>
            <a:fillRect/>
          </a:stretch>
        </p:blipFill>
        <p:spPr>
          <a:xfrm>
            <a:off x="1302251" y="1538252"/>
            <a:ext cx="6396225" cy="363628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6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7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39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7188" y="500063"/>
            <a:ext cx="8208962" cy="5832475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" name="3 Imagen" descr="P42900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235" y="620688"/>
            <a:ext cx="2860377" cy="214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4 Imagen" descr="P4300073.JPG"/>
          <p:cNvPicPr>
            <a:picLocks noChangeAspect="1"/>
          </p:cNvPicPr>
          <p:nvPr/>
        </p:nvPicPr>
        <p:blipFill>
          <a:blip r:embed="rId3" cstate="print"/>
          <a:srcRect l="14285" t="4762" r="10713"/>
          <a:stretch>
            <a:fillRect/>
          </a:stretch>
        </p:blipFill>
        <p:spPr bwMode="auto">
          <a:xfrm>
            <a:off x="4716462" y="620688"/>
            <a:ext cx="2375817" cy="218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P4300072.JPG"/>
          <p:cNvPicPr>
            <a:picLocks noChangeAspect="1"/>
          </p:cNvPicPr>
          <p:nvPr/>
        </p:nvPicPr>
        <p:blipFill>
          <a:blip r:embed="rId4" cstate="print"/>
          <a:srcRect b="23402"/>
          <a:stretch>
            <a:fillRect/>
          </a:stretch>
        </p:blipFill>
        <p:spPr bwMode="auto">
          <a:xfrm>
            <a:off x="1278234" y="2839421"/>
            <a:ext cx="2860377" cy="16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P4300071.JPG"/>
          <p:cNvPicPr>
            <a:picLocks noChangeAspect="1"/>
          </p:cNvPicPr>
          <p:nvPr/>
        </p:nvPicPr>
        <p:blipFill>
          <a:blip r:embed="rId5" cstate="print"/>
          <a:srcRect t="8333" b="16667"/>
          <a:stretch>
            <a:fillRect/>
          </a:stretch>
        </p:blipFill>
        <p:spPr bwMode="auto">
          <a:xfrm>
            <a:off x="4710134" y="2806547"/>
            <a:ext cx="2979680" cy="167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magen" descr="P4300087.JPG"/>
          <p:cNvPicPr>
            <a:picLocks noChangeAspect="1"/>
          </p:cNvPicPr>
          <p:nvPr/>
        </p:nvPicPr>
        <p:blipFill>
          <a:blip r:embed="rId6" cstate="print"/>
          <a:srcRect t="12500" b="12500"/>
          <a:stretch>
            <a:fillRect/>
          </a:stretch>
        </p:blipFill>
        <p:spPr bwMode="auto">
          <a:xfrm>
            <a:off x="1278234" y="4568524"/>
            <a:ext cx="2860377" cy="160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Imagen" descr="P4300076.JPG"/>
          <p:cNvPicPr>
            <a:picLocks noChangeAspect="1"/>
          </p:cNvPicPr>
          <p:nvPr/>
        </p:nvPicPr>
        <p:blipFill>
          <a:blip r:embed="rId7" cstate="print"/>
          <a:srcRect t="19048" b="8569"/>
          <a:stretch>
            <a:fillRect/>
          </a:stretch>
        </p:blipFill>
        <p:spPr bwMode="auto">
          <a:xfrm>
            <a:off x="4714336" y="4568524"/>
            <a:ext cx="2975477" cy="16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10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11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0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duard_reptes1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16630"/>
            <a:ext cx="4486233" cy="6169889"/>
          </a:xfrm>
          <a:prstGeom prst="rect">
            <a:avLst/>
          </a:prstGeom>
        </p:spPr>
      </p:pic>
      <p:pic>
        <p:nvPicPr>
          <p:cNvPr id="4" name="3 Imagen" descr="Eduard_reptes2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789992"/>
            <a:ext cx="4285108" cy="589328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6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7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utbol1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4248472" cy="5842899"/>
          </a:xfrm>
          <a:prstGeom prst="rect">
            <a:avLst/>
          </a:prstGeom>
        </p:spPr>
      </p:pic>
      <p:pic>
        <p:nvPicPr>
          <p:cNvPr id="6" name="5 Imagen" descr="futbol3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92695"/>
            <a:ext cx="4248472" cy="584289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7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8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6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ist3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888432" cy="5347738"/>
          </a:xfrm>
          <a:prstGeom prst="rect">
            <a:avLst/>
          </a:prstGeom>
        </p:spPr>
      </p:pic>
      <p:pic>
        <p:nvPicPr>
          <p:cNvPr id="5" name="4 Imagen" descr="Resist 1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3874512" cy="532859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7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8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6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375" t="23387" r="28738" b="17785"/>
          <a:stretch/>
        </p:blipFill>
        <p:spPr>
          <a:xfrm>
            <a:off x="1475656" y="1052736"/>
            <a:ext cx="6336704" cy="4669152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5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6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4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pic>
        <p:nvPicPr>
          <p:cNvPr id="2050" name="Picture 2" descr="Resultat d'imatges de jump pool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666"/>
          <a:stretch/>
        </p:blipFill>
        <p:spPr bwMode="auto">
          <a:xfrm>
            <a:off x="947397" y="908125"/>
            <a:ext cx="71059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5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6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02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4" name="Picture 2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7" y="1268760"/>
            <a:ext cx="691401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5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6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539552" y="476672"/>
            <a:ext cx="7921625" cy="5759450"/>
            <a:chOff x="539552" y="476672"/>
            <a:chExt cx="7921625" cy="5759450"/>
          </a:xfrm>
        </p:grpSpPr>
        <p:sp>
          <p:nvSpPr>
            <p:cNvPr id="3" name="3 Rectángulo"/>
            <p:cNvSpPr/>
            <p:nvPr/>
          </p:nvSpPr>
          <p:spPr>
            <a:xfrm>
              <a:off x="539552" y="476672"/>
              <a:ext cx="7921625" cy="575945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 smtClean="0"/>
            </a:p>
          </p:txBody>
        </p:sp>
        <p:sp>
          <p:nvSpPr>
            <p:cNvPr id="4" name="1 Título"/>
            <p:cNvSpPr txBox="1">
              <a:spLocks/>
            </p:cNvSpPr>
            <p:nvPr/>
          </p:nvSpPr>
          <p:spPr>
            <a:xfrm>
              <a:off x="611560" y="765175"/>
              <a:ext cx="7776790" cy="5256114"/>
            </a:xfrm>
            <a:prstGeom prst="rect">
              <a:avLst/>
            </a:prstGeom>
          </p:spPr>
          <p:txBody>
            <a:bodyPr/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endParaRPr lang="ca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4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lang="ca-ES" sz="24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400" b="1" noProof="0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" name="6 Rectángulo"/>
          <p:cNvSpPr/>
          <p:nvPr/>
        </p:nvSpPr>
        <p:spPr>
          <a:xfrm>
            <a:off x="753865" y="690510"/>
            <a:ext cx="374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0" indent="-742950">
              <a:spcBef>
                <a:spcPct val="0"/>
              </a:spcBef>
              <a:defRPr/>
            </a:pPr>
            <a:r>
              <a:rPr lang="ca-E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COSA PEL SEU NOM...</a:t>
            </a:r>
          </a:p>
        </p:txBody>
      </p:sp>
      <p:pic>
        <p:nvPicPr>
          <p:cNvPr id="2050" name="Picture 2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69" y="4107630"/>
            <a:ext cx="3037589" cy="21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tge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7826" r="19387" b="5194"/>
          <a:stretch/>
        </p:blipFill>
        <p:spPr bwMode="auto">
          <a:xfrm>
            <a:off x="539051" y="3209606"/>
            <a:ext cx="22268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t d'imatges de race children finish l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226"/>
          <a:stretch/>
        </p:blipFill>
        <p:spPr bwMode="auto">
          <a:xfrm>
            <a:off x="2765936" y="4107630"/>
            <a:ext cx="2742168" cy="21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63301"/>
              </p:ext>
            </p:extLst>
          </p:nvPr>
        </p:nvGraphicFramePr>
        <p:xfrm>
          <a:off x="611560" y="1397000"/>
          <a:ext cx="77767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680600"/>
                <a:gridCol w="3007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ESTRUCTURA</a:t>
                      </a:r>
                      <a:r>
                        <a:rPr lang="ca-ES" baseline="0" dirty="0" smtClean="0"/>
                        <a:t> INDIVIDUAL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ESTRUCTURA COMPETITIVA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ESTRUCTURA  </a:t>
                      </a:r>
                    </a:p>
                    <a:p>
                      <a:pPr algn="ctr"/>
                      <a:r>
                        <a:rPr lang="ca-ES" dirty="0" smtClean="0"/>
                        <a:t>COOPERATIVA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11560" y="2401307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70C0"/>
                </a:solidFill>
              </a:rPr>
              <a:t>INTERDEPENDÈNCIA NULA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933451" y="2374391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70C0"/>
                </a:solidFill>
              </a:rPr>
              <a:t>INTERDEPENDÈNCIA POSITIVA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054202" y="2374391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70C0"/>
                </a:solidFill>
              </a:rPr>
              <a:t>INTERDEPENDÈNCIA NEGATIVA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15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16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2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539552" y="476672"/>
            <a:ext cx="7921625" cy="5759450"/>
            <a:chOff x="539552" y="476672"/>
            <a:chExt cx="7921625" cy="5759450"/>
          </a:xfrm>
        </p:grpSpPr>
        <p:sp>
          <p:nvSpPr>
            <p:cNvPr id="4" name="3 Rectángulo"/>
            <p:cNvSpPr/>
            <p:nvPr/>
          </p:nvSpPr>
          <p:spPr>
            <a:xfrm>
              <a:off x="539552" y="476672"/>
              <a:ext cx="7921625" cy="575945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 smtClean="0"/>
            </a:p>
          </p:txBody>
        </p:sp>
        <p:sp>
          <p:nvSpPr>
            <p:cNvPr id="5" name="1 Título"/>
            <p:cNvSpPr txBox="1">
              <a:spLocks/>
            </p:cNvSpPr>
            <p:nvPr/>
          </p:nvSpPr>
          <p:spPr>
            <a:xfrm>
              <a:off x="611560" y="765175"/>
              <a:ext cx="7776790" cy="5256114"/>
            </a:xfrm>
            <a:prstGeom prst="rect">
              <a:avLst/>
            </a:prstGeom>
          </p:spPr>
          <p:txBody>
            <a:bodyPr/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endParaRPr lang="ca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4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lang="ca-ES" sz="24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400" b="1" noProof="0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050" name="Picture 2" descr="Resultat d'imatges de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8" y="1485118"/>
            <a:ext cx="7606194" cy="37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7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8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4" y="476672"/>
            <a:ext cx="8136904" cy="5976664"/>
            <a:chOff x="539552" y="476672"/>
            <a:chExt cx="7921625" cy="5832647"/>
          </a:xfrm>
        </p:grpSpPr>
        <p:sp>
          <p:nvSpPr>
            <p:cNvPr id="3" name="2 Rectángulo"/>
            <p:cNvSpPr/>
            <p:nvPr/>
          </p:nvSpPr>
          <p:spPr>
            <a:xfrm>
              <a:off x="539552" y="476672"/>
              <a:ext cx="7921625" cy="575945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" name="1 Título"/>
            <p:cNvSpPr txBox="1">
              <a:spLocks/>
            </p:cNvSpPr>
            <p:nvPr/>
          </p:nvSpPr>
          <p:spPr>
            <a:xfrm>
              <a:off x="611560" y="765174"/>
              <a:ext cx="7776790" cy="5544145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noProof="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b="1" noProof="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ca-E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ca-E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575832" y="538169"/>
            <a:ext cx="438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0" indent="-742950">
              <a:spcBef>
                <a:spcPct val="0"/>
              </a:spcBef>
              <a:defRPr/>
            </a:pPr>
            <a:r>
              <a:rPr lang="ca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SEGONS UN INVESTIGADOR EN EDUCACIÓ...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5831" y="1627769"/>
            <a:ext cx="795380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espontànies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Orlic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McNally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O'Hara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1978;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Slack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1978;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Orlick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1981;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Grineski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1989; Lee y Lee, 2000;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Garaigordobil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1992, 1995, 1996, 2002, 2003, 2004, 2005, 2007;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Bay-Hinitz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Peterson y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Quilitch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1994;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Rossetti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2001)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9848" y="2828098"/>
            <a:ext cx="79597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Disminució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Grineski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1989; Lee y Lee, 2000;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Garaigordobil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1992, 1995, 1996, 2002, 2003, 2004, 2005, 2007;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Bay-Hinitz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Peterson y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Quilitch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1994;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Filinson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1997;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2004; Valencia, 2010)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72839" y="3752813"/>
            <a:ext cx="79538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Millora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d’habilitat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motriu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discapacitat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del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d’inclusió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Slack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1978;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Grineski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1989; Lee y Lee, 2000;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Filinson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1997)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 descr="33970_10151531149478619_1857349616_n.jpg"/>
          <p:cNvPicPr>
            <a:picLocks noChangeAspect="1"/>
          </p:cNvPicPr>
          <p:nvPr/>
        </p:nvPicPr>
        <p:blipFill>
          <a:blip r:embed="rId2" cstate="print"/>
          <a:srcRect t="42303" r="680"/>
          <a:stretch>
            <a:fillRect/>
          </a:stretch>
        </p:blipFill>
        <p:spPr>
          <a:xfrm>
            <a:off x="460720" y="4661695"/>
            <a:ext cx="3966562" cy="1728192"/>
          </a:xfrm>
          <a:prstGeom prst="rect">
            <a:avLst/>
          </a:prstGeom>
        </p:spPr>
      </p:pic>
      <p:pic>
        <p:nvPicPr>
          <p:cNvPr id="17" name="16 Imagen" descr="IMG00052-20111013-1203.jpg"/>
          <p:cNvPicPr>
            <a:picLocks noChangeAspect="1"/>
          </p:cNvPicPr>
          <p:nvPr/>
        </p:nvPicPr>
        <p:blipFill rotWithShape="1">
          <a:blip r:embed="rId3" cstate="print"/>
          <a:srcRect l="5942" t="20033" b="12859"/>
          <a:stretch/>
        </p:blipFill>
        <p:spPr>
          <a:xfrm>
            <a:off x="4865227" y="4365104"/>
            <a:ext cx="3745204" cy="200408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5832" y="983488"/>
            <a:ext cx="79538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d’AC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afavoreix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la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productivitat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respecte a estructures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individualistes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(Johnson &amp; Johnson, 1981)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 rot="19244922">
            <a:off x="17062" y="1104876"/>
            <a:ext cx="437065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cooperatius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agressius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joc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competitiu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tendeixen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mantenir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 al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joc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lliure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Bay-Hinitz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Peterson y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Quilitch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1994)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 rot="20846225">
            <a:off x="5010711" y="846039"/>
            <a:ext cx="349778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prosocials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Filinson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1997;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2004; Valencia, 2010)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 rot="19021058">
            <a:off x="811146" y="2239368"/>
            <a:ext cx="474164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Millora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interrelació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afectiva entre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alummat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grupal per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resoldre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cooperativament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Rossetti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2001)</a:t>
            </a:r>
          </a:p>
        </p:txBody>
      </p:sp>
      <p:sp>
        <p:nvSpPr>
          <p:cNvPr id="20" name="19 CuadroTexto"/>
          <p:cNvSpPr txBox="1"/>
          <p:nvPr/>
        </p:nvSpPr>
        <p:spPr>
          <a:xfrm rot="20340968">
            <a:off x="2616647" y="2532334"/>
            <a:ext cx="590465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Espanya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L’ AC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rendiment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general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(Santos Rego, 1999),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l’aprenentatge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matemàtiques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Gavilan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1997; Serrano, González y Martínez-Artero, 1997),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l’aprenentatge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música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Llopis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1999;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Puchau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1999),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l’aprenentatge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llengua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Ábalo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1998).</a:t>
            </a:r>
            <a:endParaRPr lang="es-E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63688" y="1262698"/>
            <a:ext cx="66967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Milloren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estratègies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d’aprenentatge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desenvolupa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estratègies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processament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afavoreix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pensament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constructiu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la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Solsona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1999)</a:t>
            </a:r>
            <a:endParaRPr lang="es-E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 rot="872468">
            <a:off x="887385" y="2188611"/>
            <a:ext cx="66967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intrínseca,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positives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matèria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autoestima,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recolzament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cohesió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grupal,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(Cava, 1998; Del Caño y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Mazaira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2002)</a:t>
            </a:r>
            <a:endParaRPr lang="es-E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 rot="20131609">
            <a:off x="1504894" y="2239368"/>
            <a:ext cx="66967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habilitats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i,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particularment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necesitats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(Ovejero, 1993,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Moriña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Parrilla, 2006) .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convivència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 i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maltractament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(Díaz-Aguado, 2003)</a:t>
            </a:r>
            <a:endParaRPr lang="es-E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3865" y="2533819"/>
            <a:ext cx="795380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l’acceptació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disminució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rebuig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Millora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l’autoconcepte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creativitat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Garaigordobil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1992, 1995, 1996, 2002, 2003, 2004, 2005, 2007)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25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26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1687" t="14351" r="24976" b="45513"/>
          <a:stretch/>
        </p:blipFill>
        <p:spPr>
          <a:xfrm>
            <a:off x="1212116" y="1136832"/>
            <a:ext cx="6683566" cy="282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8" grpId="0" animBg="1"/>
      <p:bldP spid="15" grpId="0" animBg="1"/>
      <p:bldP spid="1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14348" y="64291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spcBef>
                <a:spcPct val="0"/>
              </a:spcBef>
              <a:defRPr/>
            </a:pPr>
            <a:r>
              <a:rPr lang="ca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SEGONS UN NEUROCIENTÍFIC...</a:t>
            </a:r>
          </a:p>
        </p:txBody>
      </p:sp>
      <p:pic>
        <p:nvPicPr>
          <p:cNvPr id="2050" name="Picture 2" descr="dopa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32856"/>
            <a:ext cx="3617510" cy="2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328827" y="1429173"/>
            <a:ext cx="3912550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DOPAMINA </a:t>
            </a:r>
          </a:p>
          <a:p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“Sistema de la </a:t>
            </a:r>
            <a:r>
              <a:rPr lang="ca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</a:t>
            </a: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ca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</a:t>
            </a: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Clave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</a:t>
            </a: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“supervivència” y el </a:t>
            </a:r>
            <a:r>
              <a:rPr lang="ca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</a:t>
            </a: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a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</a:t>
            </a: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con:</a:t>
            </a:r>
          </a:p>
          <a:p>
            <a:pPr marL="285750" indent="-285750">
              <a:buFontTx/>
              <a:buChar char="-"/>
            </a:pP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Física</a:t>
            </a:r>
          </a:p>
          <a:p>
            <a:pPr marL="285750" indent="-285750">
              <a:buFontTx/>
              <a:buChar char="-"/>
            </a:pP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</a:t>
            </a:r>
            <a:endParaRPr lang="ca-E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Sentimiento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pertinència</a:t>
            </a:r>
          </a:p>
          <a:p>
            <a:pPr marL="285750" indent="-285750">
              <a:buFontTx/>
              <a:buChar char="-"/>
            </a:pP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Superación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obstáculos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</a:t>
            </a:r>
            <a:r>
              <a:rPr lang="ca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a-E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Rechazo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aversión</a:t>
            </a: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resistència</a:t>
            </a:r>
            <a:endParaRPr lang="ca-E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Disminuye</a:t>
            </a:r>
            <a:r>
              <a:rPr lang="ca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Falta de </a:t>
            </a:r>
            <a:r>
              <a:rPr lang="ca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interés</a:t>
            </a:r>
            <a:endParaRPr lang="ca-E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7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8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6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76672"/>
            <a:ext cx="7921625" cy="57594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14348" y="64291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spcBef>
                <a:spcPct val="0"/>
              </a:spcBef>
              <a:defRPr/>
            </a:pPr>
            <a:r>
              <a:rPr lang="ca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SEGONS UN ANTROPÒLEG...</a:t>
            </a:r>
          </a:p>
        </p:txBody>
      </p:sp>
      <p:pic>
        <p:nvPicPr>
          <p:cNvPr id="1026" name="Picture 2" descr="http://news.bbcimg.co.uk/media/images/53104000/jpg/_53104825_2802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096000" cy="3429001"/>
          </a:xfrm>
          <a:prstGeom prst="rect">
            <a:avLst/>
          </a:prstGeom>
          <a:noFill/>
        </p:spPr>
      </p:pic>
      <p:pic>
        <p:nvPicPr>
          <p:cNvPr id="1028" name="Picture 4" descr="http://funnyanimalpictures.funnypicturesutopia.com/pics/29/Co-operation--Teamwork-And-Sacrifice---Learn-It-From-The-A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775" y="1556792"/>
            <a:ext cx="5640123" cy="3744416"/>
          </a:xfrm>
          <a:prstGeom prst="rect">
            <a:avLst/>
          </a:prstGeom>
          <a:noFill/>
        </p:spPr>
      </p:pic>
      <p:pic>
        <p:nvPicPr>
          <p:cNvPr id="1030" name="Picture 6" descr="http://perucom3.e3.pe/ima/0/0/2/5/7/257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72816"/>
            <a:ext cx="6228184" cy="3568581"/>
          </a:xfrm>
          <a:prstGeom prst="rect">
            <a:avLst/>
          </a:prstGeom>
          <a:noFill/>
        </p:spPr>
      </p:pic>
      <p:pic>
        <p:nvPicPr>
          <p:cNvPr id="1032" name="Picture 8" descr="http://www.llaollaoweb.com/blog/wp-content/uploads/2013/06/pinturas-rupest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060848"/>
            <a:ext cx="6757874" cy="3266307"/>
          </a:xfrm>
          <a:prstGeom prst="rect">
            <a:avLst/>
          </a:prstGeom>
          <a:noFill/>
        </p:spPr>
      </p:pic>
      <p:pic>
        <p:nvPicPr>
          <p:cNvPr id="14338" name="Picture 2" descr="http://akifrases.com/frases-imagenes/frase-el-hombre-es-un-lobo-para-el-hombre-thomas-hobbes-115361.jpg"/>
          <p:cNvPicPr>
            <a:picLocks noChangeAspect="1" noChangeArrowheads="1"/>
          </p:cNvPicPr>
          <p:nvPr/>
        </p:nvPicPr>
        <p:blipFill>
          <a:blip r:embed="rId7" cstate="print"/>
          <a:srcRect t="19637" b="21452"/>
          <a:stretch>
            <a:fillRect/>
          </a:stretch>
        </p:blipFill>
        <p:spPr bwMode="auto">
          <a:xfrm>
            <a:off x="1785919" y="3786191"/>
            <a:ext cx="5687826" cy="1571636"/>
          </a:xfrm>
          <a:prstGeom prst="rect">
            <a:avLst/>
          </a:prstGeom>
          <a:noFill/>
        </p:spPr>
      </p:pic>
      <p:pic>
        <p:nvPicPr>
          <p:cNvPr id="14340" name="Picture 4" descr="http://akifrases.com/frases-imagenes/frase-en-la-lucha-por-la-supervivencia-el-mas-fuerte-gana-a-expensas-de-sus-rivales-debido-a-que-logra-charles-darwin-143452.jpg"/>
          <p:cNvPicPr>
            <a:picLocks noChangeAspect="1" noChangeArrowheads="1"/>
          </p:cNvPicPr>
          <p:nvPr/>
        </p:nvPicPr>
        <p:blipFill>
          <a:blip r:embed="rId8" cstate="print"/>
          <a:srcRect t="12000" b="14000"/>
          <a:stretch>
            <a:fillRect/>
          </a:stretch>
        </p:blipFill>
        <p:spPr bwMode="auto">
          <a:xfrm>
            <a:off x="1785918" y="1857364"/>
            <a:ext cx="5700234" cy="1978493"/>
          </a:xfrm>
          <a:prstGeom prst="rect">
            <a:avLst/>
          </a:prstGeom>
          <a:noFill/>
        </p:spPr>
      </p:pic>
      <p:pic>
        <p:nvPicPr>
          <p:cNvPr id="14342" name="Picture 6" descr="http://4.bp.blogspot.com/_O-JabrDIfP0/SqBsuxpCshI/AAAAAAAAACY/5perJ66WImY/s400/tiburon%2By%2Bremo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2060605"/>
            <a:ext cx="4857784" cy="3364017"/>
          </a:xfrm>
          <a:prstGeom prst="rect">
            <a:avLst/>
          </a:prstGeom>
          <a:noFill/>
        </p:spPr>
      </p:pic>
      <p:pic>
        <p:nvPicPr>
          <p:cNvPr id="14344" name="Picture 8" descr="https://encrypted-tbn0.gstatic.com/images?q=tbn:ANd9GcTyUVUF4Yfe8My-YgSDaoXhYYkLAdYWIkB2i_421GdULa2YTzSJ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1714488"/>
            <a:ext cx="5387125" cy="3571900"/>
          </a:xfrm>
          <a:prstGeom prst="rect">
            <a:avLst/>
          </a:prstGeom>
          <a:noFill/>
        </p:spPr>
      </p:pic>
      <p:pic>
        <p:nvPicPr>
          <p:cNvPr id="4" name="Picture 2" descr="Resultat d'imatges de cooperación primat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34" y="1515482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14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15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75468" y="575861"/>
            <a:ext cx="7921625" cy="5759450"/>
            <a:chOff x="539552" y="476672"/>
            <a:chExt cx="7921625" cy="5759450"/>
          </a:xfrm>
        </p:grpSpPr>
        <p:sp>
          <p:nvSpPr>
            <p:cNvPr id="4" name="3 Rectángulo"/>
            <p:cNvSpPr/>
            <p:nvPr/>
          </p:nvSpPr>
          <p:spPr>
            <a:xfrm>
              <a:off x="539552" y="476672"/>
              <a:ext cx="7921625" cy="575945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 smtClean="0"/>
            </a:p>
          </p:txBody>
        </p:sp>
        <p:sp>
          <p:nvSpPr>
            <p:cNvPr id="5" name="1 Título"/>
            <p:cNvSpPr txBox="1">
              <a:spLocks/>
            </p:cNvSpPr>
            <p:nvPr/>
          </p:nvSpPr>
          <p:spPr>
            <a:xfrm>
              <a:off x="611560" y="765175"/>
              <a:ext cx="7776790" cy="5256114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lang="ca-ES" sz="24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400" b="1" noProof="0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755576" y="54868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spcBef>
                <a:spcPct val="0"/>
              </a:spcBef>
              <a:defRPr/>
            </a:pPr>
            <a:r>
              <a:rPr lang="ca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SEGONS UN SOCIÒLEG...</a:t>
            </a:r>
          </a:p>
        </p:txBody>
      </p:sp>
      <p:pic>
        <p:nvPicPr>
          <p:cNvPr id="13314" name="Picture 2" descr="http://ep00.epimg.net/cultura/imagenes/2012/10/25/television/1351154752_036430_1351155908_noticia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452" y="1571612"/>
            <a:ext cx="5995342" cy="3929090"/>
          </a:xfrm>
          <a:prstGeom prst="rect">
            <a:avLst/>
          </a:prstGeom>
          <a:noFill/>
        </p:spPr>
      </p:pic>
      <p:pic>
        <p:nvPicPr>
          <p:cNvPr id="13316" name="Picture 4" descr="http://www.nairaland.com/attachments/1723082_messi-vs-ronaldo-0hnoz6un_jpgf89f425b8cc230deed88aab4f0cb6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105525" cy="4057650"/>
          </a:xfrm>
          <a:prstGeom prst="rect">
            <a:avLst/>
          </a:prstGeom>
          <a:noFill/>
        </p:spPr>
      </p:pic>
      <p:pic>
        <p:nvPicPr>
          <p:cNvPr id="13320" name="Picture 8" descr="http://www.findelahistoria.com/web/wp-content/uploads/2014/01/oscars201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571612"/>
            <a:ext cx="6500859" cy="366245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0156" t="15312" r="38867" b="5000"/>
          <a:stretch>
            <a:fillRect/>
          </a:stretch>
        </p:blipFill>
        <p:spPr bwMode="auto">
          <a:xfrm>
            <a:off x="2285984" y="1357298"/>
            <a:ext cx="467960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Resultat d'imatges de pah paro desalo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19" y="1356780"/>
            <a:ext cx="6884057" cy="43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estibadores en luc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222120"/>
            <a:ext cx="4858007" cy="48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13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14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827584" y="476672"/>
            <a:ext cx="7921625" cy="5759450"/>
            <a:chOff x="539552" y="476672"/>
            <a:chExt cx="7921625" cy="5759450"/>
          </a:xfrm>
        </p:grpSpPr>
        <p:sp>
          <p:nvSpPr>
            <p:cNvPr id="3" name="2 Rectángulo"/>
            <p:cNvSpPr/>
            <p:nvPr/>
          </p:nvSpPr>
          <p:spPr>
            <a:xfrm>
              <a:off x="539552" y="476672"/>
              <a:ext cx="7921625" cy="575945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1 Título"/>
            <p:cNvSpPr txBox="1">
              <a:spLocks/>
            </p:cNvSpPr>
            <p:nvPr/>
          </p:nvSpPr>
          <p:spPr>
            <a:xfrm>
              <a:off x="683568" y="764704"/>
              <a:ext cx="7776790" cy="2303786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360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noProof="0" dirty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noProof="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ca-ES" sz="2000" b="1" noProof="0" dirty="0" smtClean="0">
                <a:latin typeface="+mj-lt"/>
                <a:ea typeface="+mj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ca-E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ca-E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5362" name="Picture 2" descr="http://www.jobisjob.com.mx/blog/wp-content/uploads/2014/02/skills_ra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5200643" cy="4601491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1000100" y="57148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spcBef>
                <a:spcPct val="0"/>
              </a:spcBef>
              <a:defRPr/>
            </a:pPr>
            <a:r>
              <a:rPr lang="ca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Segons un empresari...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11593" y="6223917"/>
            <a:ext cx="9155593" cy="646332"/>
            <a:chOff x="-11593" y="6223917"/>
            <a:chExt cx="9155593" cy="646332"/>
          </a:xfrm>
        </p:grpSpPr>
        <p:sp>
          <p:nvSpPr>
            <p:cNvPr id="8" name="6 CuadroTexto"/>
            <p:cNvSpPr txBox="1"/>
            <p:nvPr/>
          </p:nvSpPr>
          <p:spPr>
            <a:xfrm>
              <a:off x="5975648" y="6223918"/>
              <a:ext cx="31683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Prof. </a:t>
              </a:r>
              <a:r>
                <a:rPr lang="es-ES" dirty="0" err="1" smtClean="0"/>
                <a:t>Txema</a:t>
              </a:r>
              <a:r>
                <a:rPr lang="es-ES" dirty="0" smtClean="0"/>
                <a:t> Córdoba </a:t>
              </a:r>
            </a:p>
            <a:p>
              <a:r>
                <a:rPr lang="es-ES" dirty="0" smtClean="0"/>
                <a:t>FPCEE </a:t>
              </a:r>
              <a:r>
                <a:rPr lang="es-ES" dirty="0" err="1" smtClean="0"/>
                <a:t>Blanquerna</a:t>
              </a:r>
              <a:endParaRPr lang="ca-ES" dirty="0"/>
            </a:p>
          </p:txBody>
        </p:sp>
        <p:pic>
          <p:nvPicPr>
            <p:cNvPr id="9" name="Picture 2" descr="Resultat d'imatges de universitat ramon llu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8" t="11543" r="21488" b="8968"/>
            <a:stretch/>
          </p:blipFill>
          <p:spPr bwMode="auto">
            <a:xfrm>
              <a:off x="8134605" y="6223917"/>
              <a:ext cx="815250" cy="63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sultat d'imatges de consell esportiu del tarragon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b="34247"/>
            <a:stretch/>
          </p:blipFill>
          <p:spPr bwMode="auto">
            <a:xfrm>
              <a:off x="-11593" y="6223917"/>
              <a:ext cx="260851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</TotalTime>
  <Words>724</Words>
  <Application>Microsoft Office PowerPoint</Application>
  <PresentationFormat>Presentación en pantalla (4:3)</PresentationFormat>
  <Paragraphs>116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montse</cp:lastModifiedBy>
  <cp:revision>185</cp:revision>
  <dcterms:created xsi:type="dcterms:W3CDTF">2011-02-22T11:12:27Z</dcterms:created>
  <dcterms:modified xsi:type="dcterms:W3CDTF">2017-10-27T06:45:30Z</dcterms:modified>
</cp:coreProperties>
</file>