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16/10/2015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328527"/>
            <a:ext cx="7772400" cy="1829761"/>
          </a:xfrm>
        </p:spPr>
        <p:txBody>
          <a:bodyPr anchor="t"/>
          <a:lstStyle/>
          <a:p>
            <a:pPr algn="l"/>
            <a:r>
              <a:rPr lang="ca-ES" dirty="0" smtClean="0"/>
              <a:t>L’HANDBOL A L’ESCOLA</a:t>
            </a:r>
            <a:endParaRPr lang="ca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131323"/>
            <a:ext cx="221932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43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4525963"/>
          </a:xfrm>
        </p:spPr>
        <p:txBody>
          <a:bodyPr>
            <a:normAutofit/>
          </a:bodyPr>
          <a:lstStyle/>
          <a:p>
            <a:r>
              <a:rPr lang="ca-ES" sz="5400" dirty="0" smtClean="0">
                <a:solidFill>
                  <a:srgbClr val="FF0000"/>
                </a:solidFill>
              </a:rPr>
              <a:t>ARA... ANEM A JUGAR!!</a:t>
            </a:r>
            <a:endParaRPr lang="ca-ES" sz="5400" dirty="0">
              <a:solidFill>
                <a:srgbClr val="FF0000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867328" cy="1858218"/>
          </a:xfrm>
        </p:spPr>
        <p:txBody>
          <a:bodyPr/>
          <a:lstStyle/>
          <a:p>
            <a:pPr algn="ctr"/>
            <a:r>
              <a:rPr lang="ca-ES" dirty="0" smtClean="0">
                <a:solidFill>
                  <a:schemeClr val="bg2">
                    <a:lumMod val="25000"/>
                  </a:schemeClr>
                </a:solidFill>
              </a:rPr>
              <a:t>MOLTES GRÀCIES!!</a:t>
            </a:r>
            <a:endParaRPr lang="ca-E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426" y="4149080"/>
            <a:ext cx="221932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12676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557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dirty="0" smtClean="0"/>
              <a:t>A TENIR EN COMPTE...</a:t>
            </a:r>
            <a:endParaRPr lang="ca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629695" y="1270929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400" dirty="0" smtClean="0"/>
              <a:t>DIVERSIÓ</a:t>
            </a:r>
            <a:endParaRPr lang="ca-ES" sz="2400" dirty="0"/>
          </a:p>
        </p:txBody>
      </p:sp>
      <p:sp>
        <p:nvSpPr>
          <p:cNvPr id="5" name="4 Elipse"/>
          <p:cNvSpPr/>
          <p:nvPr/>
        </p:nvSpPr>
        <p:spPr>
          <a:xfrm>
            <a:off x="5493384" y="4396292"/>
            <a:ext cx="3096344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 smtClean="0"/>
              <a:t>PROMOCIÓ</a:t>
            </a:r>
            <a:endParaRPr lang="ca-ES" sz="2800" dirty="0"/>
          </a:p>
        </p:txBody>
      </p:sp>
      <p:sp>
        <p:nvSpPr>
          <p:cNvPr id="6" name="5 Rectángulo redondeado"/>
          <p:cNvSpPr/>
          <p:nvPr/>
        </p:nvSpPr>
        <p:spPr>
          <a:xfrm>
            <a:off x="3275856" y="2420888"/>
            <a:ext cx="2736304" cy="246741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4800" dirty="0" smtClean="0">
                <a:solidFill>
                  <a:schemeClr val="bg1"/>
                </a:solidFill>
              </a:rPr>
              <a:t>JUGAR</a:t>
            </a:r>
            <a:endParaRPr lang="ca-ES" sz="4800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611560" y="4576312"/>
            <a:ext cx="2916591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dirty="0" smtClean="0"/>
              <a:t>VALORS</a:t>
            </a:r>
            <a:endParaRPr lang="ca-ES" sz="2800" dirty="0"/>
          </a:p>
        </p:txBody>
      </p:sp>
      <p:sp>
        <p:nvSpPr>
          <p:cNvPr id="2" name="1 Rectángulo redondeado"/>
          <p:cNvSpPr/>
          <p:nvPr/>
        </p:nvSpPr>
        <p:spPr>
          <a:xfrm>
            <a:off x="5796136" y="1270929"/>
            <a:ext cx="2793592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400" dirty="0" smtClean="0"/>
              <a:t>COOPERACIÓ O COMPETICIÓ</a:t>
            </a:r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27904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És important que totes les activitats girin al voltant del JOC.</a:t>
            </a:r>
          </a:p>
          <a:p>
            <a:r>
              <a:rPr lang="ca-ES" dirty="0"/>
              <a:t>E</a:t>
            </a:r>
            <a:r>
              <a:rPr lang="ca-ES" dirty="0" smtClean="0"/>
              <a:t>l JOC és l’eina més potent que tenim en les classes d’E.F. </a:t>
            </a:r>
          </a:p>
          <a:p>
            <a:r>
              <a:rPr lang="ca-ES" dirty="0" smtClean="0"/>
              <a:t>La naturalesa del nen l‘impulsa a JUGAR. El JOC és el contingut més primari i natural que treballarem amb els nostres alumnes.</a:t>
            </a:r>
          </a:p>
          <a:p>
            <a:r>
              <a:rPr lang="ca-ES" u="sng" dirty="0" smtClean="0">
                <a:solidFill>
                  <a:srgbClr val="FF0000"/>
                </a:solidFill>
              </a:rPr>
              <a:t>NO activitats analítiques.</a:t>
            </a:r>
            <a:endParaRPr lang="ca-ES" u="sng" dirty="0">
              <a:solidFill>
                <a:srgbClr val="FF0000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dirty="0" smtClean="0"/>
              <a:t>EL JOC</a:t>
            </a:r>
            <a:endParaRPr lang="ca-E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581128"/>
            <a:ext cx="18573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99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Les activitats proposades han de ser divertides per a que l’alumne tingui ganes de jugar i en vulgui cada vegada més, en definitiva, que estigui motivat.</a:t>
            </a:r>
          </a:p>
          <a:p>
            <a:endParaRPr lang="ca-ES" dirty="0"/>
          </a:p>
          <a:p>
            <a:r>
              <a:rPr lang="ca-ES" dirty="0" smtClean="0"/>
              <a:t>D’aquesta manera aconseguirem un millor clima i dinàmica de treball.</a:t>
            </a:r>
            <a:endParaRPr lang="ca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dirty="0" smtClean="0"/>
              <a:t>DIVERSIÓ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55515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Hem de saber integrar ambdós conceptes, </a:t>
            </a:r>
            <a:r>
              <a:rPr lang="ca-ES" u="sng" dirty="0" smtClean="0"/>
              <a:t>sempre prioritzant el primer</a:t>
            </a:r>
            <a:r>
              <a:rPr lang="ca-ES" dirty="0" smtClean="0"/>
              <a:t>. </a:t>
            </a:r>
          </a:p>
          <a:p>
            <a:r>
              <a:rPr lang="ca-ES" dirty="0" smtClean="0"/>
              <a:t>És molt important que els alumnes interioritzin el concepte de cooperació i obrin en conseqüència.</a:t>
            </a:r>
          </a:p>
          <a:p>
            <a:r>
              <a:rPr lang="ca-ES" dirty="0" smtClean="0"/>
              <a:t>També hem de saber integrar la competició, en la mesura del possible, ja que és un </a:t>
            </a:r>
            <a:r>
              <a:rPr lang="ca-ES" u="sng" dirty="0" smtClean="0"/>
              <a:t>element motivant molt important</a:t>
            </a:r>
            <a:r>
              <a:rPr lang="ca-ES" dirty="0" smtClean="0"/>
              <a:t>, sobretot a partir de C.M. </a:t>
            </a:r>
            <a:endParaRPr lang="ca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COOPERACIÓ O COMPETICIÓ??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80091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a-ES" dirty="0" smtClean="0">
                <a:solidFill>
                  <a:srgbClr val="00B050"/>
                </a:solidFill>
              </a:rPr>
              <a:t>Integració de tots els alumnes.</a:t>
            </a:r>
          </a:p>
          <a:p>
            <a:r>
              <a:rPr lang="ca-ES" dirty="0" smtClean="0">
                <a:solidFill>
                  <a:srgbClr val="00B050"/>
                </a:solidFill>
              </a:rPr>
              <a:t>Classes homogènies.</a:t>
            </a:r>
          </a:p>
          <a:p>
            <a:r>
              <a:rPr lang="ca-ES" dirty="0" smtClean="0">
                <a:solidFill>
                  <a:srgbClr val="00B050"/>
                </a:solidFill>
              </a:rPr>
              <a:t>Educar en valors.</a:t>
            </a:r>
          </a:p>
          <a:p>
            <a:r>
              <a:rPr lang="ca-ES" dirty="0" smtClean="0">
                <a:solidFill>
                  <a:srgbClr val="00B050"/>
                </a:solidFill>
              </a:rPr>
              <a:t>Repte per nosaltres.</a:t>
            </a:r>
          </a:p>
          <a:p>
            <a:endParaRPr lang="ca-ES" dirty="0" smtClean="0"/>
          </a:p>
          <a:p>
            <a:pPr marL="109728" indent="0">
              <a:buNone/>
            </a:pPr>
            <a:endParaRPr lang="ca-ES" dirty="0"/>
          </a:p>
          <a:p>
            <a:r>
              <a:rPr lang="ca-ES" dirty="0" smtClean="0">
                <a:solidFill>
                  <a:srgbClr val="FF0000"/>
                </a:solidFill>
              </a:rPr>
              <a:t>Els més hàbils es poden avorrir.</a:t>
            </a:r>
          </a:p>
          <a:p>
            <a:r>
              <a:rPr lang="ca-ES" dirty="0" smtClean="0">
                <a:solidFill>
                  <a:srgbClr val="FF0000"/>
                </a:solidFill>
              </a:rPr>
              <a:t>Classes sovint menys dinàmiques.</a:t>
            </a:r>
          </a:p>
          <a:p>
            <a:r>
              <a:rPr lang="ca-ES" dirty="0" smtClean="0">
                <a:solidFill>
                  <a:srgbClr val="FF0000"/>
                </a:solidFill>
              </a:rPr>
              <a:t>Possibilitat de classes menys </a:t>
            </a:r>
          </a:p>
          <a:p>
            <a:pPr marL="109728" indent="0">
              <a:buNone/>
            </a:pPr>
            <a:r>
              <a:rPr lang="ca-ES" dirty="0" smtClean="0">
                <a:solidFill>
                  <a:srgbClr val="FF0000"/>
                </a:solidFill>
              </a:rPr>
              <a:t>  divertides.</a:t>
            </a:r>
          </a:p>
          <a:p>
            <a:endParaRPr lang="ca-ES" dirty="0" smtClean="0"/>
          </a:p>
          <a:p>
            <a:pPr marL="109728" indent="0">
              <a:buNone/>
            </a:pPr>
            <a:endParaRPr lang="ca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dirty="0" smtClean="0"/>
              <a:t>COOPERACIÓ</a:t>
            </a:r>
            <a:endParaRPr lang="ca-E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149079"/>
            <a:ext cx="1619051" cy="1700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784" y="1556792"/>
            <a:ext cx="23336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77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>
                <a:solidFill>
                  <a:srgbClr val="00B050"/>
                </a:solidFill>
              </a:rPr>
              <a:t>Possibilitat d’explotar els més hàbils.</a:t>
            </a:r>
          </a:p>
          <a:p>
            <a:r>
              <a:rPr lang="ca-ES" dirty="0" smtClean="0">
                <a:solidFill>
                  <a:srgbClr val="00B050"/>
                </a:solidFill>
              </a:rPr>
              <a:t>Classes més dinàmiques.</a:t>
            </a:r>
          </a:p>
          <a:p>
            <a:r>
              <a:rPr lang="ca-ES" dirty="0" smtClean="0">
                <a:solidFill>
                  <a:srgbClr val="00B050"/>
                </a:solidFill>
              </a:rPr>
              <a:t>Sovint més divertides.</a:t>
            </a:r>
          </a:p>
          <a:p>
            <a:endParaRPr lang="ca-ES" dirty="0"/>
          </a:p>
          <a:p>
            <a:endParaRPr lang="ca-ES" dirty="0" smtClean="0"/>
          </a:p>
          <a:p>
            <a:endParaRPr lang="ca-ES" dirty="0" smtClean="0"/>
          </a:p>
          <a:p>
            <a:r>
              <a:rPr lang="ca-ES" dirty="0" smtClean="0">
                <a:solidFill>
                  <a:srgbClr val="FF0000"/>
                </a:solidFill>
              </a:rPr>
              <a:t>Si no la treballem bé, menys integració.</a:t>
            </a:r>
          </a:p>
          <a:p>
            <a:r>
              <a:rPr lang="ca-ES" dirty="0" smtClean="0">
                <a:solidFill>
                  <a:srgbClr val="FF0000"/>
                </a:solidFill>
              </a:rPr>
              <a:t>Problemes per als menys hàbils.</a:t>
            </a:r>
          </a:p>
          <a:p>
            <a:r>
              <a:rPr lang="ca-ES" dirty="0" smtClean="0">
                <a:solidFill>
                  <a:srgbClr val="FF0000"/>
                </a:solidFill>
              </a:rPr>
              <a:t>Possible sobre-motivació.</a:t>
            </a:r>
          </a:p>
          <a:p>
            <a:endParaRPr lang="ca-ES" dirty="0"/>
          </a:p>
          <a:p>
            <a:endParaRPr lang="ca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dirty="0" smtClean="0"/>
              <a:t>COMPETICIÓ</a:t>
            </a:r>
            <a:endParaRPr lang="ca-E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9" y="4725144"/>
            <a:ext cx="1529574" cy="1606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42" y="1844824"/>
            <a:ext cx="23336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758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És interessant valorar si volem fer una promoció de l’activitat per a que els nens la practiquin en activitats extres, ja sigui a dins o fora de l’escola.</a:t>
            </a:r>
          </a:p>
          <a:p>
            <a:r>
              <a:rPr lang="ca-ES" dirty="0" smtClean="0"/>
              <a:t>Hem de fer activitats atractives i que promoguin la socialització i la integració en els alumnes.</a:t>
            </a:r>
          </a:p>
          <a:p>
            <a:r>
              <a:rPr lang="ca-ES" dirty="0" smtClean="0"/>
              <a:t>Col·laboració amb AMPA, ajuntaments, consells comarcals, clubs esportius...</a:t>
            </a:r>
            <a:endParaRPr lang="ca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a-ES" dirty="0" smtClean="0"/>
              <a:t>PROMOCIÓ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552962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ca-ES" dirty="0" smtClean="0"/>
              <a:t>Tots sabem que l’educació en valors és molt important en la nostra feina a l’escola, cada vegada més la societat necessita la nostra ajuda per inculcar uns valors que sembla que cada vegada vagin més cars...</a:t>
            </a:r>
          </a:p>
          <a:p>
            <a:r>
              <a:rPr lang="ca-ES" dirty="0" smtClean="0"/>
              <a:t>L’esport i l’A.F. Són unes de les millors eines que es poden tenir per educar en valors, APROFITEM-HO!!</a:t>
            </a:r>
            <a:endParaRPr lang="ca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/>
            <a:r>
              <a:rPr lang="ca-ES" dirty="0" smtClean="0"/>
              <a:t>VALORS</a:t>
            </a:r>
            <a:endParaRPr lang="ca-ES" dirty="0"/>
          </a:p>
        </p:txBody>
      </p:sp>
      <p:sp>
        <p:nvSpPr>
          <p:cNvPr id="4" name="3 Rectángulo redondeado"/>
          <p:cNvSpPr/>
          <p:nvPr/>
        </p:nvSpPr>
        <p:spPr>
          <a:xfrm>
            <a:off x="251520" y="240846"/>
            <a:ext cx="2232248" cy="11161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 smtClean="0"/>
              <a:t>COMPANYONIA</a:t>
            </a:r>
            <a:endParaRPr lang="ca-ES" sz="20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6732240" y="780906"/>
            <a:ext cx="2232248" cy="115212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dirty="0" smtClean="0">
                <a:solidFill>
                  <a:schemeClr val="accent1">
                    <a:lumMod val="75000"/>
                  </a:schemeClr>
                </a:solidFill>
              </a:rPr>
              <a:t>ESFORÇ</a:t>
            </a:r>
            <a:endParaRPr lang="ca-E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7092280" y="5445224"/>
            <a:ext cx="1872208" cy="108012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RESPECTE</a:t>
            </a:r>
            <a:endParaRPr lang="ca-ES" dirty="0"/>
          </a:p>
        </p:txBody>
      </p:sp>
      <p:sp>
        <p:nvSpPr>
          <p:cNvPr id="7" name="6 Rectángulo redondeado"/>
          <p:cNvSpPr/>
          <p:nvPr/>
        </p:nvSpPr>
        <p:spPr>
          <a:xfrm>
            <a:off x="1979712" y="5592007"/>
            <a:ext cx="2160240" cy="108012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AMISTAT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962901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375</Words>
  <Application>Microsoft Office PowerPoint</Application>
  <PresentationFormat>Presentación en pantalla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Concurrencia</vt:lpstr>
      <vt:lpstr>L’HANDBOL A L’ESCOLA</vt:lpstr>
      <vt:lpstr>A TENIR EN COMPTE...</vt:lpstr>
      <vt:lpstr>EL JOC</vt:lpstr>
      <vt:lpstr>DIVERSIÓ</vt:lpstr>
      <vt:lpstr>COOPERACIÓ O COMPETICIÓ??</vt:lpstr>
      <vt:lpstr>COOPERACIÓ</vt:lpstr>
      <vt:lpstr>COMPETICIÓ</vt:lpstr>
      <vt:lpstr>PROMOCIÓ</vt:lpstr>
      <vt:lpstr>VALORS</vt:lpstr>
      <vt:lpstr>MOLTES GRÀCIES!!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L’HANDBOL A L’ESCOLA</dc:title>
  <dc:creator>Alumne</dc:creator>
  <cp:lastModifiedBy>Alumne</cp:lastModifiedBy>
  <cp:revision>16</cp:revision>
  <dcterms:created xsi:type="dcterms:W3CDTF">2015-10-13T13:41:11Z</dcterms:created>
  <dcterms:modified xsi:type="dcterms:W3CDTF">2015-10-16T10:10:32Z</dcterms:modified>
</cp:coreProperties>
</file>